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678" r:id="rId6"/>
    <p:sldId id="680" r:id="rId7"/>
    <p:sldId id="681" r:id="rId8"/>
    <p:sldId id="297" r:id="rId9"/>
    <p:sldId id="302" r:id="rId10"/>
    <p:sldId id="275" r:id="rId11"/>
    <p:sldId id="298" r:id="rId12"/>
    <p:sldId id="274" r:id="rId13"/>
    <p:sldId id="309" r:id="rId14"/>
    <p:sldId id="303" r:id="rId15"/>
    <p:sldId id="305" r:id="rId16"/>
    <p:sldId id="299" r:id="rId17"/>
    <p:sldId id="284" r:id="rId18"/>
    <p:sldId id="300" r:id="rId19"/>
    <p:sldId id="344" r:id="rId20"/>
    <p:sldId id="677" r:id="rId21"/>
    <p:sldId id="422" r:id="rId22"/>
    <p:sldId id="301" r:id="rId23"/>
    <p:sldId id="424" r:id="rId24"/>
    <p:sldId id="616" r:id="rId25"/>
    <p:sldId id="617" r:id="rId26"/>
    <p:sldId id="347" r:id="rId27"/>
    <p:sldId id="675" r:id="rId28"/>
    <p:sldId id="676" r:id="rId29"/>
    <p:sldId id="339" r:id="rId30"/>
    <p:sldId id="340" r:id="rId31"/>
    <p:sldId id="341" r:id="rId32"/>
    <p:sldId id="342" r:id="rId33"/>
    <p:sldId id="296" r:id="rId34"/>
    <p:sldId id="656" r:id="rId35"/>
    <p:sldId id="609" r:id="rId36"/>
    <p:sldId id="355" r:id="rId37"/>
    <p:sldId id="268" r:id="rId38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F40"/>
    <a:srgbClr val="ADAD3B"/>
    <a:srgbClr val="EBD964"/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2857" autoAdjust="0"/>
  </p:normalViewPr>
  <p:slideViewPr>
    <p:cSldViewPr snapToGrid="0">
      <p:cViewPr varScale="1">
        <p:scale>
          <a:sx n="111" d="100"/>
          <a:sy n="111" d="100"/>
        </p:scale>
        <p:origin x="47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6540" y="16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E3AE82-9A41-4745-839C-90747326E1CC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2024/8/19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AC623C-86E0-4A85-83FB-F4A716956FD4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6D8388D-23E3-4F08-9133-E12B5FB553D6}" type="datetime1">
              <a:rPr lang="zh-TW" altLang="en-US" noProof="0" smtClean="0"/>
              <a:t>2024/8/19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37D7554-D10C-4E29-B8E6-BB7111FA614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9799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9215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7412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1104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89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3256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589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altLang="zh-TW" noProof="0" smtClean="0"/>
              <a:pPr/>
              <a:t>6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93674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提升學校學術能量、滿足本校教學與研究的需求，建置有利推廣圖書資源的資訊取用環境。</a:t>
            </a:r>
            <a:endParaRPr lang="en-US" altLang="zh-TW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為此，導入兼具「雲端運算」與「網路合作」特性，全新思維的開放性服務平台</a:t>
            </a:r>
            <a:r>
              <a:rPr lang="en-US" altLang="zh-TW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(Library Service Platform , LSP)</a:t>
            </a:r>
            <a:r>
              <a:rPr lang="zh-TW" altLang="zh-TW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，因應時代脈動與變異，將圖書館服務概念從各項業務如何執行與推動讀者服務的功能面，還有技術面怎麼因應網路，顧及讀者服務與業務執行面向的實施，與資訊安全相關考量的統整，</a:t>
            </a:r>
            <a:r>
              <a:rPr lang="zh-TW" alt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</a:t>
            </a:r>
            <a:r>
              <a:rPr lang="zh-TW" altLang="zh-TW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面對科技進步帶來的挑戰，未來配合學校發展的規劃，結合圖書館空間與館藏，策劃實體與線上主題展覽，展現教學特色的亮點。</a:t>
            </a:r>
            <a:endParaRPr lang="en-US" altLang="zh-TW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C1FAA-9BA7-4091-BA28-1B955DC795A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689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937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SDGs</a:t>
            </a:r>
            <a:r>
              <a:rPr lang="zh-TW" altLang="en-US" dirty="0"/>
              <a:t>為核心，連結館藏個案資源，策劃</a:t>
            </a:r>
            <a:r>
              <a:rPr lang="en-US" altLang="zh-TW" dirty="0"/>
              <a:t>”NKUHT</a:t>
            </a:r>
            <a:r>
              <a:rPr lang="zh-TW" altLang="en-US" dirty="0"/>
              <a:t>校園談永續</a:t>
            </a:r>
            <a:r>
              <a:rPr lang="en-US" altLang="zh-TW" dirty="0"/>
              <a:t>”</a:t>
            </a:r>
            <a:r>
              <a:rPr lang="zh-TW" altLang="en-US" dirty="0"/>
              <a:t>主題展覽，從餐旅核心專業出發，讓師生透過主題展覽與閱讀推廣活動，思考如何建構自身就業或創業的價值觀，從教育中啟發學生學習力，教會他們如何解決問題並具有思辨能力。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持續推動閱讀風氣，結合主題展覽行銷館藏，引導師生瞭解主題資源及各種趨勢訊息，並規劃共創基地場域的創意活動與實作成果。連結圖書館服務平台及數位典藏系統，策劃主題策展內容與活動，提高本校能見度，擴展本校餐旅主題資源的特色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C1FAA-9BA7-4091-BA28-1B955DC795A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380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altLang="zh-TW" noProof="0" smtClean="0"/>
              <a:pPr/>
              <a:t>11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70772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3297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altLang="zh-TW" noProof="0" smtClean="0"/>
              <a:pPr/>
              <a:t>14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3323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職稱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11" name="圖片版面配置區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cxnSp>
        <p:nvCxnSpPr>
          <p:cNvPr id="15" name="直線接點​​(S)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版面配置區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rtlCol="0"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按一下以新增姓名</a:t>
            </a:r>
          </a:p>
        </p:txBody>
      </p:sp>
      <p:sp>
        <p:nvSpPr>
          <p:cNvPr id="12" name="文字版面配置區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按一下以新增日期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按一下以新增標題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 Contoso 與競爭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圖片版面配置區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1" name="內容版面配置區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3" name="內容版面配置區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歷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6" name="文字版面配置區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7" name="文字版面配置區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8" name="文字版面配置區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9" name="文字版面配置區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0" name="文字版面配置區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1" name="文字版面配置區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2" name="文字版面配置區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3" name="文字版面配置區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4" name="文字版面配置區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5" name="文字版面配置區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6" name="文字版面配置區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7" name="文字版面配置區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8" name="文字版面配置區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9" name="文字版面配置區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0" name="文字版面配置區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1" name="文字版面配置區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2" name="文字版面配置區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3" name="文字版面配置區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4" name="文字版面配置區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5" name="文字版面配置區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6" name="文字版面配置區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7" name="文字版面配置區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8" name="文字版面配置區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51" name="文字版面配置區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新增年份</a:t>
            </a:r>
          </a:p>
        </p:txBody>
      </p:sp>
      <p:sp>
        <p:nvSpPr>
          <p:cNvPr id="52" name="文字版面配置區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新增年份</a:t>
            </a:r>
          </a:p>
        </p:txBody>
      </p:sp>
      <p:sp>
        <p:nvSpPr>
          <p:cNvPr id="53" name="文字版面配置區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54" name="文字版面配置區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55" name="文字版面配置區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56" name="文字版面配置區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57" name="文字版面配置區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58" name="文字版面配置區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cxnSp>
        <p:nvCxnSpPr>
          <p:cNvPr id="102" name="直線接點​​(S)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1033062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rtlCol="0"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algn="r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重要心得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9" name="內容版面配置區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0" name="頁尾版面配置區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  <a:prstGeom prst="rect">
            <a:avLst/>
          </a:prstGeo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11" name="投影片編號版面配置區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2" name="直線接點​​(S)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適用于企業的秘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0" name="內容版面配置區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cxnSp>
        <p:nvCxnSpPr>
          <p:cNvPr id="8" name="直線接點​​(S)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rtlCol="0"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採取行動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13" name="圖片版面配置區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  <a:prstGeom prst="rect">
            <a:avLst/>
          </a:prstGeo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1" name="內容版面配置區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感謝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9" name="內容版面配置區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8222E8F-68A0-41AE-A771-654A6E83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673D76-6730-469B-8CE8-D2F095BC7E15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45177A2-3AAB-4A62-93FD-3B475191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E8FAB88-EC3C-4997-8EBD-EBA2BD95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8CF66D-D61D-4550-8ED2-B43777FAD3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785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Content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493C70-6C32-8782-CA70-867555976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6096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1551" y="610409"/>
            <a:ext cx="6858000" cy="1065994"/>
          </a:xfrm>
        </p:spPr>
        <p:txBody>
          <a:bodyPr tIns="45720" bIns="45720" anchor="t">
            <a:normAutofit/>
          </a:bodyPr>
          <a:lstStyle>
            <a:lvl1pPr algn="l">
              <a:lnSpc>
                <a:spcPct val="80000"/>
              </a:lnSpc>
              <a:defRPr sz="2800" b="1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87" y="570062"/>
            <a:ext cx="609601" cy="36512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8E45C30-4B4B-9EE4-4F4B-0BF4CC40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62197" y="3297386"/>
            <a:ext cx="5333998" cy="609600"/>
          </a:xfrm>
          <a:prstGeom prst="rect">
            <a:avLst/>
          </a:prstGeom>
        </p:spPr>
        <p:txBody>
          <a:bodyPr anchor="ctr"/>
          <a:lstStyle>
            <a:lvl1pPr algn="l">
              <a:defRPr sz="1200" b="1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0710B12-97D2-6093-3A10-6A49F5B848A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71549" y="1721295"/>
            <a:ext cx="5193792" cy="4826000"/>
          </a:xfrm>
        </p:spPr>
        <p:txBody>
          <a:bodyPr lIns="4572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None/>
              <a:defRPr sz="2000"/>
            </a:lvl1pPr>
            <a:lvl2pPr marL="514350" indent="-28575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/>
            </a:lvl2pPr>
            <a:lvl3pPr marL="742950" indent="-28575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/>
            </a:lvl3pPr>
            <a:lvl4pPr marL="971550" indent="-28575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400"/>
            </a:lvl4pPr>
            <a:lvl5pPr marL="1200150" indent="-28575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EE19E19-543B-5742-0347-AB0738CF58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3838" y="0"/>
            <a:ext cx="4348163" cy="68580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9685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96">
          <p15:clr>
            <a:srgbClr val="FBAE40"/>
          </p15:clr>
        </p15:guide>
        <p15:guide id="4" pos="384">
          <p15:clr>
            <a:srgbClr val="FBAE40"/>
          </p15:clr>
        </p15:guide>
        <p15:guide id="5" orient="horz" pos="432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344">
          <p15:clr>
            <a:srgbClr val="FBAE40"/>
          </p15:clr>
        </p15:guide>
        <p15:guide id="8" pos="7008">
          <p15:clr>
            <a:srgbClr val="FBAE40"/>
          </p15:clr>
        </p15:guide>
        <p15:guide id="9" pos="6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04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16" name="內容版面配置區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認識簡報者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圖片版面配置區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  <a:prstGeom prst="rect">
            <a:avLst/>
          </a:prstGeo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0" name="文字版面配置區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按一下以新增姓名</a:t>
            </a:r>
          </a:p>
        </p:txBody>
      </p:sp>
      <p:sp>
        <p:nvSpPr>
          <p:cNvPr id="11" name="內容版面配置區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cxnSp>
        <p:nvCxnSpPr>
          <p:cNvPr id="13" name="直線接點​​(S)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​​(S)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650247" y="2551471"/>
            <a:ext cx="454175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8" name="圖片版面配置區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10" name="內容版面配置區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2" name="直線接點​​(S)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組問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​​(S)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圖片版面配置區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14" name="內容版面配置區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5" name="頁尾版面配置區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  <a:prstGeom prst="rect">
            <a:avLst/>
          </a:prstGeom>
        </p:spPr>
        <p:txBody>
          <a:bodyPr rtlCol="0"/>
          <a:lstStyle>
            <a:lvl1pPr algn="l">
              <a:defRPr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16" name="投影片編號版面配置區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片版面配置區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/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7" name="文字版面配置區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按一下以新增標題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 rtlCol="0"/>
          <a:lstStyle>
            <a:lvl1pPr algn="r">
              <a:defRPr lang="en-US" sz="1800" spc="100" baseline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+mn-cs"/>
              </a:defRPr>
            </a:lvl1pPr>
          </a:lstStyle>
          <a:p>
            <a:pPr marL="0" lvl="0" indent="0" algn="r" rtl="0">
              <a:spcBef>
                <a:spcPts val="1000"/>
              </a:spcBef>
              <a:buFont typeface="Arial" panose="020B0604020202020204" pitchFamily="34" charset="0"/>
            </a:pPr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假設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6" name="內容版面配置區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8" name="內容版面配置區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cxnSp>
        <p:nvCxnSpPr>
          <p:cNvPr id="11" name="直線接點​​(S)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標題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訊工具的百分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19" name="內容版面配置區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0" name="內容版面配置區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1" name="內容版面配置區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22" name="內容版面配置區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37" name="文字版面配置區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38" name="文字版面配置區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39" name="文字版面配置區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40" name="文字版面配置區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en-US" altLang="zh-TW" noProof="0"/>
              <a:t>#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製作出色的產品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9" name="圖片版面配置區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按一下以新增相片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altLang="zh-TW" noProof="0"/>
              <a:t>20XX/8/05</a:t>
            </a:r>
            <a:endParaRPr lang="zh-TW" altLang="en-US" noProof="0"/>
          </a:p>
        </p:txBody>
      </p:sp>
      <p:sp>
        <p:nvSpPr>
          <p:cNvPr id="16" name="內容版面配置區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按一下以新增文字</a:t>
            </a:r>
          </a:p>
        </p:txBody>
      </p:sp>
      <p:sp>
        <p:nvSpPr>
          <p:cNvPr id="12" name="頁尾版面配置區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  <a:prstGeom prst="rect">
            <a:avLst/>
          </a:prstGeo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zh-TW" altLang="en-US" noProof="0"/>
              <a:t>會議簡報</a:t>
            </a:r>
          </a:p>
        </p:txBody>
      </p:sp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fld id="{18D65601-5AE2-46FC-B138-694DDD2B510D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TW" altLang="en-US" noProof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zh-TW" altLang="en-US" noProof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kuht.primo.exlibrisgroup.com/discovery/collectionDiscovery?vid=886NKUHT_INST:886NKUHT_INST&amp;lang=zh-tw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10" Type="http://schemas.openxmlformats.org/officeDocument/2006/relationships/image" Target="../media/image122.svg"/><Relationship Id="rId4" Type="http://schemas.openxmlformats.org/officeDocument/2006/relationships/image" Target="../media/image116.svg"/><Relationship Id="rId9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lic.nkuht.edu.tw/p/412-1007-6774.php?Lang=en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52" y="4868789"/>
            <a:ext cx="4333088" cy="1596004"/>
          </a:xfrm>
        </p:spPr>
        <p:txBody>
          <a:bodyPr rtlCol="0"/>
          <a:lstStyle/>
          <a:p>
            <a:pPr rtl="0"/>
            <a:r>
              <a:rPr lang="zh-TW" altLang="en-US" dirty="0"/>
              <a:t>圖書館，行銷些什麼？</a:t>
            </a:r>
          </a:p>
        </p:txBody>
      </p:sp>
      <p:sp>
        <p:nvSpPr>
          <p:cNvPr id="26" name="文字版面配置區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2976" y="5779363"/>
            <a:ext cx="3295475" cy="685430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zh-TW" altLang="en-US" dirty="0"/>
              <a:t>國立高雄餐旅大學</a:t>
            </a:r>
            <a:endParaRPr lang="en-US" altLang="zh-TW" dirty="0"/>
          </a:p>
          <a:p>
            <a:pPr rtl="0">
              <a:lnSpc>
                <a:spcPct val="100000"/>
              </a:lnSpc>
            </a:pPr>
            <a:r>
              <a:rPr lang="zh-TW" altLang="en-US" dirty="0"/>
              <a:t>陳素美</a:t>
            </a:r>
            <a:endParaRPr lang="en-US" altLang="zh-TW" dirty="0"/>
          </a:p>
          <a:p>
            <a:pPr rtl="0">
              <a:lnSpc>
                <a:spcPct val="100000"/>
              </a:lnSpc>
            </a:pPr>
            <a:r>
              <a:rPr lang="en-US" altLang="zh-TW" dirty="0"/>
              <a:t>sumei@staff.nkuht.edu.tw</a:t>
            </a:r>
            <a:r>
              <a:rPr lang="zh-TW" altLang="en-US" dirty="0"/>
              <a:t>​</a:t>
            </a:r>
          </a:p>
        </p:txBody>
      </p:sp>
      <p:sp>
        <p:nvSpPr>
          <p:cNvPr id="36" name="文字版面配置區 35">
            <a:extLst>
              <a:ext uri="{FF2B5EF4-FFF2-40B4-BE49-F238E27FC236}">
                <a16:creationId xmlns:a16="http://schemas.microsoft.com/office/drawing/2014/main" id="{AEEB6582-6001-4276-8F87-1470B6FA1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99663" y="5791178"/>
            <a:ext cx="2459114" cy="685429"/>
          </a:xfrm>
        </p:spPr>
        <p:txBody>
          <a:bodyPr rtlCol="0"/>
          <a:lstStyle/>
          <a:p>
            <a:pPr rtl="0"/>
            <a:r>
              <a:rPr lang="en-US" altLang="zh-TW" dirty="0"/>
              <a:t>2024/08/21</a:t>
            </a:r>
          </a:p>
        </p:txBody>
      </p:sp>
      <p:sp>
        <p:nvSpPr>
          <p:cNvPr id="7" name="文字版面配置區 16">
            <a:extLst>
              <a:ext uri="{FF2B5EF4-FFF2-40B4-BE49-F238E27FC236}">
                <a16:creationId xmlns:a16="http://schemas.microsoft.com/office/drawing/2014/main" id="{C577BFE0-8572-4B78-ABCB-A76050CB5A32}"/>
              </a:ext>
            </a:extLst>
          </p:cNvPr>
          <p:cNvSpPr txBox="1">
            <a:spLocks/>
          </p:cNvSpPr>
          <p:nvPr/>
        </p:nvSpPr>
        <p:spPr>
          <a:xfrm rot="16200000">
            <a:off x="-277618" y="2174941"/>
            <a:ext cx="2731048" cy="5237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altLang="zh-TW" sz="2800" dirty="0"/>
              <a:t>2024 TAEBDC</a:t>
            </a:r>
            <a:endParaRPr lang="zh-TW" altLang="en-US" sz="2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4A81F57-92E0-4509-8053-7B41E8E826CB}"/>
              </a:ext>
            </a:extLst>
          </p:cNvPr>
          <p:cNvSpPr/>
          <p:nvPr/>
        </p:nvSpPr>
        <p:spPr>
          <a:xfrm>
            <a:off x="2484157" y="678696"/>
            <a:ext cx="9707843" cy="35161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21FB450-9584-4E77-88AA-C14C95696C60}"/>
              </a:ext>
            </a:extLst>
          </p:cNvPr>
          <p:cNvGrpSpPr/>
          <p:nvPr/>
        </p:nvGrpSpPr>
        <p:grpSpPr>
          <a:xfrm>
            <a:off x="2484157" y="961467"/>
            <a:ext cx="9707843" cy="2950656"/>
            <a:chOff x="2476500" y="622103"/>
            <a:chExt cx="9707843" cy="2950656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75573419-728A-47EA-AF9D-51DEF34FE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6500" y="622103"/>
              <a:ext cx="5860205" cy="2950656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C781DC3-3FCE-4C41-98F6-BBB40E40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9007" y="622103"/>
              <a:ext cx="4705336" cy="2950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A818A3F-650B-4C6B-9418-F52A9C26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60" y="68208"/>
            <a:ext cx="3785940" cy="29694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BF86CF5-EB3A-4B9B-97A0-70B1C86A9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32" y="1597758"/>
            <a:ext cx="4884214" cy="2629048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0FEB894-AE0B-4917-B7B3-5CC20FB8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F66D-D61D-4550-8ED2-B43777FAD305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F809B2B-CB7D-409C-83FD-262574497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113122" y="4226806"/>
            <a:ext cx="7126664" cy="244662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D3A7038-5DF1-4177-9E94-A23E1EEC7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919" y="3182914"/>
            <a:ext cx="4531649" cy="2629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7BCA339-0E9B-45E2-B010-7B99F926C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754" y="59157"/>
            <a:ext cx="5754426" cy="285312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4B33B8D-1385-45B3-8D27-279ADC0DB8E2}"/>
              </a:ext>
            </a:extLst>
          </p:cNvPr>
          <p:cNvSpPr/>
          <p:nvPr/>
        </p:nvSpPr>
        <p:spPr>
          <a:xfrm>
            <a:off x="7239786" y="3110845"/>
            <a:ext cx="4741682" cy="285312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4691162-6924-4B58-8D6F-78248299A0D0}"/>
              </a:ext>
            </a:extLst>
          </p:cNvPr>
          <p:cNvCxnSpPr>
            <a:cxnSpLocks/>
          </p:cNvCxnSpPr>
          <p:nvPr/>
        </p:nvCxnSpPr>
        <p:spPr>
          <a:xfrm flipH="1" flipV="1">
            <a:off x="8423770" y="2897951"/>
            <a:ext cx="373660" cy="198563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5EAE8C6-91C1-4F7C-A01C-071A1437BAC8}"/>
              </a:ext>
            </a:extLst>
          </p:cNvPr>
          <p:cNvCxnSpPr>
            <a:cxnSpLocks/>
          </p:cNvCxnSpPr>
          <p:nvPr/>
        </p:nvCxnSpPr>
        <p:spPr>
          <a:xfrm flipH="1" flipV="1">
            <a:off x="5304780" y="3004399"/>
            <a:ext cx="1965239" cy="81591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FE83D3F-FCF0-4FCD-A20C-871A698FB6C7}"/>
              </a:ext>
            </a:extLst>
          </p:cNvPr>
          <p:cNvCxnSpPr>
            <a:cxnSpLocks/>
          </p:cNvCxnSpPr>
          <p:nvPr/>
        </p:nvCxnSpPr>
        <p:spPr>
          <a:xfrm flipH="1" flipV="1">
            <a:off x="5184646" y="3615603"/>
            <a:ext cx="2055140" cy="459194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ABD0F63-1F8A-4048-BFD3-5641B0D25D70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270021" y="5963970"/>
            <a:ext cx="2340606" cy="39238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B093172-BC12-4A65-B36D-4534BA66B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477">
            <a:off x="255353" y="-129926"/>
            <a:ext cx="3683599" cy="520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F3E1C56-CA3B-4844-A565-75CDB54E5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2067">
            <a:off x="2967661" y="2848300"/>
            <a:ext cx="3676751" cy="520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3A7A0E4-E2EB-4516-9EEF-8EF7C0030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18470">
            <a:off x="5410871" y="-35374"/>
            <a:ext cx="3676750" cy="5197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93D119B-623B-4EB7-8D28-095F47ABC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167" y="377071"/>
            <a:ext cx="3817817" cy="5203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395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7284DB-6FB6-4395-A903-4FBF6384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F66D-D61D-4550-8ED2-B43777FAD305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59AD912-75B1-4B98-AF7D-778995F87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515"/>
            <a:ext cx="12192000" cy="5990969"/>
          </a:xfrm>
          <a:prstGeom prst="rect">
            <a:avLst/>
          </a:prstGeom>
        </p:spPr>
      </p:pic>
      <p:pic>
        <p:nvPicPr>
          <p:cNvPr id="6" name="圖片 5">
            <a:hlinkClick r:id="rId3"/>
            <a:extLst>
              <a:ext uri="{FF2B5EF4-FFF2-40B4-BE49-F238E27FC236}">
                <a16:creationId xmlns:a16="http://schemas.microsoft.com/office/drawing/2014/main" id="{28CA320E-6681-4C58-94CB-1BF97CF30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719" y="4526821"/>
            <a:ext cx="16002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2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0F1944A9-FD87-4ADB-BC13-44BB7AD0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zh-TW" altLang="en-US" dirty="0"/>
              <a:t>辦活動</a:t>
            </a:r>
          </a:p>
        </p:txBody>
      </p:sp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FA3B8B57-53E4-4533-98FE-DA8FC4A568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641" y="1193612"/>
            <a:ext cx="3513083" cy="1400506"/>
          </a:xfrm>
        </p:spPr>
        <p:txBody>
          <a:bodyPr rtlCol="0"/>
          <a:lstStyle/>
          <a:p>
            <a:r>
              <a:rPr lang="zh-TW" altLang="en-US" dirty="0"/>
              <a:t>圖書館一定要辦活動嗎？​</a:t>
            </a:r>
          </a:p>
        </p:txBody>
      </p:sp>
      <p:sp>
        <p:nvSpPr>
          <p:cNvPr id="59" name="內容版面配置區 58">
            <a:extLst>
              <a:ext uri="{FF2B5EF4-FFF2-40B4-BE49-F238E27FC236}">
                <a16:creationId xmlns:a16="http://schemas.microsoft.com/office/drawing/2014/main" id="{B9E9DD8A-3636-40F3-B90A-638534A1C5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47641" y="4120055"/>
            <a:ext cx="3513083" cy="1185839"/>
          </a:xfrm>
        </p:spPr>
        <p:txBody>
          <a:bodyPr rtlCol="0"/>
          <a:lstStyle/>
          <a:p>
            <a:pPr rtl="0"/>
            <a:r>
              <a:rPr lang="zh-TW" altLang="en-US" dirty="0"/>
              <a:t>從辦理的活動中發現什麼？​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US" altLang="zh-TW" smtClean="0"/>
              <a:pPr rtl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764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ED7E2CB-0B09-4D54-842E-C664018D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B445-4764-4BB0-A5FF-B6171737D07A}" type="datetime1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FF16675-1BE1-404E-B4B6-7F9D28E8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0BD79F3-61D0-42BE-B643-438CBC69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F66D-D61D-4550-8ED2-B43777FAD305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78399BA-C2C3-47C7-94CD-78DE0BC0E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074" y="-1736422"/>
            <a:ext cx="12556617" cy="872196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443D1D0-F509-459A-B6CE-3CF111341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19"/>
            <a:ext cx="10098024" cy="71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90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0F1944A9-FD87-4ADB-BC13-44BB7AD0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zh-TW" altLang="en-US" dirty="0"/>
              <a:t>面對面</a:t>
            </a:r>
          </a:p>
        </p:txBody>
      </p:sp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FA3B8B57-53E4-4533-98FE-DA8FC4A568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641" y="1193612"/>
            <a:ext cx="3513083" cy="1400506"/>
          </a:xfrm>
        </p:spPr>
        <p:txBody>
          <a:bodyPr rtlCol="0"/>
          <a:lstStyle/>
          <a:p>
            <a:pPr rtl="0"/>
            <a:r>
              <a:rPr lang="zh-TW" altLang="en-US" dirty="0"/>
              <a:t>電子資源該推廣？還是學習？</a:t>
            </a:r>
          </a:p>
        </p:txBody>
      </p:sp>
      <p:sp>
        <p:nvSpPr>
          <p:cNvPr id="59" name="內容版面配置區 58">
            <a:extLst>
              <a:ext uri="{FF2B5EF4-FFF2-40B4-BE49-F238E27FC236}">
                <a16:creationId xmlns:a16="http://schemas.microsoft.com/office/drawing/2014/main" id="{B9E9DD8A-3636-40F3-B90A-638534A1C5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47641" y="4120055"/>
            <a:ext cx="3513083" cy="1185839"/>
          </a:xfrm>
        </p:spPr>
        <p:txBody>
          <a:bodyPr rtlCol="0"/>
          <a:lstStyle/>
          <a:p>
            <a:pPr rtl="0"/>
            <a:r>
              <a:rPr lang="zh-TW" altLang="en-US" dirty="0"/>
              <a:t>館員比較厲害？​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US" altLang="zh-TW" smtClean="0"/>
              <a:pPr rtl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358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815A3FA3-6DF2-4319-90F5-968E8B9B01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20917" cy="685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C5E5CBB-D182-49C8-88CA-FF3D726F17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468" y="3018466"/>
            <a:ext cx="4396365" cy="329727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515CE45-9146-4807-9B1F-BD2257FE81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1289" y="188654"/>
            <a:ext cx="2791383" cy="240040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A8C05DF-EF87-45EF-9A78-A35DABAF02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698" y="188654"/>
            <a:ext cx="4460706" cy="240040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F0876B4-7DEA-41C8-AA29-18C02C5DE6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698" y="2754438"/>
            <a:ext cx="2807990" cy="396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35B6454-166E-434D-99EA-220F7F4A1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116" y="552893"/>
            <a:ext cx="4202074" cy="32595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EEC7E84-7260-464E-AB3B-AD043D9A2B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84" y="0"/>
            <a:ext cx="4390100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911D79E-906B-4EE9-8812-DE04C3DCEA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515" y="4213414"/>
            <a:ext cx="4036675" cy="209169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309779B-E292-4DE1-9FB0-F48C6E72EC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869" y="408634"/>
            <a:ext cx="3234494" cy="176020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C3C493F-2B28-48FC-882D-94DB28FA99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869" y="2345749"/>
            <a:ext cx="3234494" cy="169075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0410105-B280-413A-9F58-DD73A30ACD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867" y="4213414"/>
            <a:ext cx="3234495" cy="17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22E6449-B7EC-46C2-92A1-030416ECE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E25D-CC31-49B9-BA49-22B6432B54D8}" type="datetime1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107CAB3-7C37-4D5A-BC13-688A3C54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679990-9216-4C37-B691-E3A97D8F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F66D-D61D-4550-8ED2-B43777FAD305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5" name="Picture 2" descr="我們讓圖書館上雲端了">
            <a:extLst>
              <a:ext uri="{FF2B5EF4-FFF2-40B4-BE49-F238E27FC236}">
                <a16:creationId xmlns:a16="http://schemas.microsoft.com/office/drawing/2014/main" id="{0CBCEB05-2314-4F06-9BE3-11A147FF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44" y="147637"/>
            <a:ext cx="9844098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9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0F1944A9-FD87-4ADB-BC13-44BB7AD0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zh-TW" altLang="en-US" dirty="0"/>
              <a:t>閱讀</a:t>
            </a:r>
          </a:p>
        </p:txBody>
      </p:sp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FA3B8B57-53E4-4533-98FE-DA8FC4A568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641" y="1193612"/>
            <a:ext cx="3513083" cy="1400506"/>
          </a:xfrm>
        </p:spPr>
        <p:txBody>
          <a:bodyPr rtlCol="0"/>
          <a:lstStyle/>
          <a:p>
            <a:r>
              <a:rPr lang="zh-TW" altLang="en-US" dirty="0"/>
              <a:t>圖書館，推廣借書？還是閱讀？</a:t>
            </a:r>
          </a:p>
        </p:txBody>
      </p:sp>
      <p:sp>
        <p:nvSpPr>
          <p:cNvPr id="59" name="內容版面配置區 58">
            <a:extLst>
              <a:ext uri="{FF2B5EF4-FFF2-40B4-BE49-F238E27FC236}">
                <a16:creationId xmlns:a16="http://schemas.microsoft.com/office/drawing/2014/main" id="{B9E9DD8A-3636-40F3-B90A-638534A1C5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47641" y="4120055"/>
            <a:ext cx="3513083" cy="1185839"/>
          </a:xfrm>
        </p:spPr>
        <p:txBody>
          <a:bodyPr rtlCol="0"/>
          <a:lstStyle/>
          <a:p>
            <a:pPr rtl="0"/>
            <a:r>
              <a:rPr lang="zh-TW" altLang="en-US" dirty="0"/>
              <a:t>館員能做什麼？​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US" altLang="zh-TW" smtClean="0"/>
              <a:pPr rtl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439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DEA2E94F-1F2C-4A23-9E18-509A8B980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91" y="519500"/>
            <a:ext cx="5386022" cy="53928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B6B7EAD-1A52-4670-933A-76D8CC74A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46" y="3099090"/>
            <a:ext cx="538602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kumimoji="0" lang="zh-TW" altLang="zh-TW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國立高雄餐旅大學位於高雄市小港區，創立於</a:t>
            </a:r>
            <a:r>
              <a:rPr kumimoji="0" lang="en-US" altLang="zh-TW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1995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年</a:t>
            </a:r>
            <a:endParaRPr kumimoji="0" lang="en-US" altLang="zh-TW" sz="24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2400" dirty="0">
              <a:solidFill>
                <a:srgbClr val="22222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為一以餐、旅為核心的技職大學</a:t>
            </a:r>
            <a:endParaRPr kumimoji="0" lang="en-US" altLang="zh-TW" sz="24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2400" dirty="0">
              <a:solidFill>
                <a:srgbClr val="22222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師生人數 近</a:t>
            </a:r>
            <a:r>
              <a:rPr kumimoji="0" lang="en-US" altLang="zh-TW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千人</a:t>
            </a:r>
            <a:endParaRPr kumimoji="0" lang="en-US" altLang="zh-TW" sz="24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學制分為研究所、四技部、二技部、五專部等學程及推廣教育中心。</a:t>
            </a:r>
            <a:endParaRPr kumimoji="0" lang="zh-TW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7" name="Picture 3" descr="國立高雄餐旅大學／全國唯一餐旅專業大學-2020名校介紹">
            <a:extLst>
              <a:ext uri="{FF2B5EF4-FFF2-40B4-BE49-F238E27FC236}">
                <a16:creationId xmlns:a16="http://schemas.microsoft.com/office/drawing/2014/main" id="{C484818C-1652-4619-B56A-618F9D97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7" y="527256"/>
            <a:ext cx="5540981" cy="199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700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8F00D8E6-9DAE-456A-B406-8D39150F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1ED7860-5F9F-43E4-B9DA-ED2A1C223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98" y="4152182"/>
            <a:ext cx="3424334" cy="228384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315784C-BCAC-4038-AB67-3DDB44A78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784" y="0"/>
            <a:ext cx="3424334" cy="212744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A0F897F-E4A7-4891-AFAD-442147681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269" y="2127440"/>
            <a:ext cx="3411363" cy="2024742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60E5884E-AF99-4453-B488-9D533E78C600}"/>
              </a:ext>
            </a:extLst>
          </p:cNvPr>
          <p:cNvSpPr txBox="1"/>
          <p:nvPr/>
        </p:nvSpPr>
        <p:spPr>
          <a:xfrm>
            <a:off x="4886882" y="1939709"/>
            <a:ext cx="5878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b="1" dirty="0"/>
              <a:t>「很酷讀起來」讀書會</a:t>
            </a:r>
            <a:endParaRPr lang="en-US" altLang="zh-TW" sz="2800" b="1" dirty="0"/>
          </a:p>
          <a:p>
            <a:endParaRPr lang="en-US" altLang="zh-TW" sz="2800" b="1" dirty="0"/>
          </a:p>
          <a:p>
            <a:r>
              <a:rPr lang="en-US" altLang="zh-TW" sz="2800" dirty="0"/>
              <a:t> </a:t>
            </a:r>
            <a:endParaRPr lang="zh-TW" altLang="en-US" sz="2800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E203471-5EFE-49B5-B67C-F3BC45709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637" y="489855"/>
            <a:ext cx="3379546" cy="2127440"/>
          </a:xfrm>
          <a:prstGeom prst="rect">
            <a:avLst/>
          </a:prstGeom>
        </p:spPr>
      </p:pic>
      <p:pic>
        <p:nvPicPr>
          <p:cNvPr id="3" name="圖形 2" descr="亞洲式廟宇 以實心填滿">
            <a:extLst>
              <a:ext uri="{FF2B5EF4-FFF2-40B4-BE49-F238E27FC236}">
                <a16:creationId xmlns:a16="http://schemas.microsoft.com/office/drawing/2014/main" id="{6C6D17C2-52D5-BC0A-E97A-2022DE659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8766" y="3744673"/>
            <a:ext cx="1134355" cy="113435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D27AF90-8046-B30A-0805-CBA75EB5F99E}"/>
              </a:ext>
            </a:extLst>
          </p:cNvPr>
          <p:cNvSpPr txBox="1"/>
          <p:nvPr/>
        </p:nvSpPr>
        <p:spPr>
          <a:xfrm>
            <a:off x="7203653" y="4062722"/>
            <a:ext cx="2813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800" dirty="0"/>
          </a:p>
          <a:p>
            <a:r>
              <a:rPr lang="en-US" altLang="zh-TW" sz="2800" dirty="0"/>
              <a:t> </a:t>
            </a:r>
            <a:r>
              <a:rPr lang="zh-TW" altLang="zh-TW" sz="2800" dirty="0"/>
              <a:t>文化</a:t>
            </a:r>
            <a:r>
              <a:rPr lang="en-US" altLang="zh-TW" sz="2800" dirty="0"/>
              <a:t> / </a:t>
            </a:r>
            <a:r>
              <a:rPr lang="zh-TW" altLang="en-US" sz="2800" dirty="0"/>
              <a:t>社會</a:t>
            </a:r>
            <a:r>
              <a:rPr lang="en-US" altLang="zh-TW" sz="2800" dirty="0"/>
              <a:t>          </a:t>
            </a:r>
          </a:p>
          <a:p>
            <a:r>
              <a:rPr lang="en-US" altLang="zh-TW" sz="2800" dirty="0"/>
              <a:t>               </a:t>
            </a:r>
            <a:r>
              <a:rPr lang="zh-TW" altLang="zh-TW" sz="2800" dirty="0"/>
              <a:t>文學</a:t>
            </a:r>
            <a:r>
              <a:rPr lang="en-US" altLang="zh-TW" sz="2800" dirty="0"/>
              <a:t> </a:t>
            </a:r>
          </a:p>
        </p:txBody>
      </p:sp>
      <p:pic>
        <p:nvPicPr>
          <p:cNvPr id="6" name="圖形 5" descr="男演員 以實心填滿">
            <a:extLst>
              <a:ext uri="{FF2B5EF4-FFF2-40B4-BE49-F238E27FC236}">
                <a16:creationId xmlns:a16="http://schemas.microsoft.com/office/drawing/2014/main" id="{9D7E79AA-FB93-39B7-1B3A-2F84087A9A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1786" y="4438294"/>
            <a:ext cx="1210647" cy="121064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A7D8BDA-1F15-2E26-1E08-3B2D2056C14E}"/>
              </a:ext>
            </a:extLst>
          </p:cNvPr>
          <p:cNvSpPr txBox="1"/>
          <p:nvPr/>
        </p:nvSpPr>
        <p:spPr>
          <a:xfrm>
            <a:off x="5168931" y="1812869"/>
            <a:ext cx="5878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800" dirty="0"/>
          </a:p>
          <a:p>
            <a:r>
              <a:rPr lang="en-US" altLang="zh-TW" sz="2800" dirty="0"/>
              <a:t> </a:t>
            </a:r>
          </a:p>
          <a:p>
            <a:r>
              <a:rPr lang="zh-TW" altLang="zh-TW" sz="2800" dirty="0"/>
              <a:t>牛肉麵與飲食的生活經驗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10813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0B42E70-FF8D-A8CE-394F-8913DFAB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BFF5-A11A-234E-A308-E7366A28581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4746EC3F-B5C0-7A88-2D14-74D58E0D9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61" y="228599"/>
            <a:ext cx="5018296" cy="6493284"/>
          </a:xfrm>
          <a:prstGeom prst="rect">
            <a:avLst/>
          </a:prstGeom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D4649DBF-827F-FB0D-1DF5-92E49F53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600"/>
            <a:ext cx="5018297" cy="64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66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CBF6CC7-9EF2-914D-A60A-FD2CB63F2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CE1020A-7CE9-E7DF-94E4-0D415844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2031CF2-E30B-B316-E48E-5B799465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AEF9944-A4F6-4C59-AEBD-678D6480B8EA}" type="slidenum">
              <a:rPr lang="en-US" smtClean="0"/>
              <a:pPr algn="ctr"/>
              <a:t>22</a:t>
            </a:fld>
            <a:endParaRPr lang="en-US" dirty="0"/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B9C7F9B4-2EB5-2B82-85A4-397B0638D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88" y="320397"/>
            <a:ext cx="4804932" cy="6217206"/>
          </a:xfrm>
          <a:prstGeom prst="rect">
            <a:avLst/>
          </a:prstGeom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833CCB90-A17A-A9E6-588F-A5751BC11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682" y="320397"/>
            <a:ext cx="4804932" cy="62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0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CFCC1B5-E4FB-474E-A3DF-6EB675B6DFCE}"/>
              </a:ext>
            </a:extLst>
          </p:cNvPr>
          <p:cNvSpPr/>
          <p:nvPr/>
        </p:nvSpPr>
        <p:spPr>
          <a:xfrm>
            <a:off x="5733088" y="2817628"/>
            <a:ext cx="6069679" cy="3820590"/>
          </a:xfrm>
          <a:prstGeom prst="roundRect">
            <a:avLst>
              <a:gd name="adj" fmla="val 4727"/>
            </a:avLst>
          </a:prstGeom>
          <a:solidFill>
            <a:srgbClr val="FFFFFF">
              <a:alpha val="40000"/>
            </a:srgbClr>
          </a:solidFill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54F2E19-2C3A-4FBE-BC3C-28176039AA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14" y="255014"/>
            <a:ext cx="3036936" cy="42816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2C3BCA8-5DCF-40D9-B172-22F3A7AEC1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888" y="527542"/>
            <a:ext cx="1505204" cy="21220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1F80255-70A8-48E3-AFB1-415357EAC2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7928" y="335563"/>
            <a:ext cx="2958272" cy="18530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67D76FA-CF73-4C9A-9607-1FE0897D8E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835" y="523032"/>
            <a:ext cx="1502095" cy="21164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0D08F1F-BA8D-4578-80B0-8C3BF7259F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166" y="530352"/>
            <a:ext cx="1502095" cy="2116461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BE54FDAF-B7C6-43FC-87A3-EA375A034459}"/>
              </a:ext>
            </a:extLst>
          </p:cNvPr>
          <p:cNvGrpSpPr/>
          <p:nvPr/>
        </p:nvGrpSpPr>
        <p:grpSpPr>
          <a:xfrm>
            <a:off x="0" y="5082123"/>
            <a:ext cx="4713377" cy="1533855"/>
            <a:chOff x="-502884" y="4975798"/>
            <a:chExt cx="4713377" cy="1533855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2AC2D471-6E56-4E48-B91A-1CE8DF526A4E}"/>
                </a:ext>
              </a:extLst>
            </p:cNvPr>
            <p:cNvSpPr txBox="1"/>
            <p:nvPr/>
          </p:nvSpPr>
          <p:spPr>
            <a:xfrm>
              <a:off x="-502884" y="4975798"/>
              <a:ext cx="4425098" cy="15338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000" b="1" dirty="0">
                <a:solidFill>
                  <a:prstClr val="white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endParaRPr>
            </a:p>
          </p:txBody>
        </p:sp>
        <p:sp>
          <p:nvSpPr>
            <p:cNvPr id="4" name="標題 6">
              <a:extLst>
                <a:ext uri="{FF2B5EF4-FFF2-40B4-BE49-F238E27FC236}">
                  <a16:creationId xmlns:a16="http://schemas.microsoft.com/office/drawing/2014/main" id="{435D60ED-0A71-4D84-83A7-430CFDD74D98}"/>
                </a:ext>
              </a:extLst>
            </p:cNvPr>
            <p:cNvSpPr txBox="1">
              <a:spLocks/>
            </p:cNvSpPr>
            <p:nvPr/>
          </p:nvSpPr>
          <p:spPr>
            <a:xfrm>
              <a:off x="1016051" y="4982859"/>
              <a:ext cx="2799837" cy="1513802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accent6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TW" altLang="zh-TW" sz="4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《食托邦》</a:t>
              </a:r>
              <a:br>
                <a:rPr lang="en-US" altLang="zh-TW" sz="4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</a:br>
              <a:r>
                <a:rPr lang="zh-TW" altLang="zh-TW" sz="4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讀書計畫</a:t>
              </a:r>
              <a:endParaRPr lang="zh-TW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9136E414-7D3A-4920-B652-48697DB75DDE}"/>
                </a:ext>
              </a:extLst>
            </p:cNvPr>
            <p:cNvSpPr txBox="1"/>
            <p:nvPr/>
          </p:nvSpPr>
          <p:spPr>
            <a:xfrm>
              <a:off x="4043917" y="4975798"/>
              <a:ext cx="166576" cy="153385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000" b="1" dirty="0">
                <a:solidFill>
                  <a:prstClr val="white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endParaRPr>
            </a:p>
          </p:txBody>
        </p: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CBF63C1C-0BF9-4473-B790-CDC3504BDA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561" y="2992765"/>
            <a:ext cx="2535806" cy="3489951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2B0225B-308D-48F7-8A57-4089C4E1AD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862" y="2992765"/>
            <a:ext cx="2526192" cy="3476720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67B681E8-C9E3-4747-A765-BDE650B753F3}"/>
              </a:ext>
            </a:extLst>
          </p:cNvPr>
          <p:cNvSpPr txBox="1"/>
          <p:nvPr/>
        </p:nvSpPr>
        <p:spPr>
          <a:xfrm>
            <a:off x="4425098" y="3332523"/>
            <a:ext cx="1402377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zh-TW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2023</a:t>
            </a:r>
            <a:endParaRPr lang="zh-TW" altLang="en-US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011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1B135A7-48A4-44EA-92F3-2900781BE8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223" y="353721"/>
            <a:ext cx="4842968" cy="187664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248F06E-8588-4FEB-907B-4F8681761173}"/>
              </a:ext>
            </a:extLst>
          </p:cNvPr>
          <p:cNvSpPr txBox="1"/>
          <p:nvPr/>
        </p:nvSpPr>
        <p:spPr>
          <a:xfrm>
            <a:off x="7197642" y="2399298"/>
            <a:ext cx="4641549" cy="212090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46088" indent="-446088">
              <a:lnSpc>
                <a:spcPct val="150000"/>
              </a:lnSpc>
              <a:buClr>
                <a:srgbClr val="D84400"/>
              </a:buClr>
              <a:buFont typeface="Wingdings" panose="05000000000000000000" pitchFamily="2" charset="2"/>
              <a:buChar char="l"/>
              <a:tabLst>
                <a:tab pos="3317875" algn="l"/>
              </a:tabLst>
            </a:pPr>
            <a:r>
              <a:rPr lang="zh-TW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從</a:t>
            </a:r>
            <a: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TW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食托邦</a:t>
            </a:r>
            <a: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TW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第四章〈社會〉與第五章〈城市與鄉間〉內容連結我們所居位的城市，深入對高雄的認識</a:t>
            </a:r>
            <a:r>
              <a:rPr lang="zh-TW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TW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46088" indent="-446088">
              <a:lnSpc>
                <a:spcPct val="150000"/>
              </a:lnSpc>
              <a:buClr>
                <a:srgbClr val="D84400"/>
              </a:buClr>
              <a:buFont typeface="Wingdings" panose="05000000000000000000" pitchFamily="2" charset="2"/>
              <a:buChar char="l"/>
              <a:tabLst>
                <a:tab pos="3317875" algn="l"/>
              </a:tabLst>
            </a:pPr>
            <a:r>
              <a:rPr lang="zh-TW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過程中回答關於高雄的問題，讓讀者對書中提出的問題更有感</a:t>
            </a:r>
            <a:r>
              <a:rPr lang="zh-TW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TW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40C7A77-0972-49F3-9DD6-CF2371FCCB8F}"/>
              </a:ext>
            </a:extLst>
          </p:cNvPr>
          <p:cNvGrpSpPr/>
          <p:nvPr/>
        </p:nvGrpSpPr>
        <p:grpSpPr>
          <a:xfrm>
            <a:off x="524689" y="181255"/>
            <a:ext cx="7541561" cy="6495490"/>
            <a:chOff x="486699" y="181075"/>
            <a:chExt cx="7541561" cy="649549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85414AD-3A67-453F-BE38-F1A4529A7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4369" y="181075"/>
              <a:ext cx="4260427" cy="239649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115ED2BD-EE27-40BC-B08B-AD0F6CB74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699" y="2372048"/>
              <a:ext cx="3052574" cy="1717073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52B7F3C7-5903-4407-AC17-F32C28D9A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1331" y="4861418"/>
              <a:ext cx="3226929" cy="1815147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E8C77A97-DBF3-4DEA-99EB-A663AB393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2375" y="2768520"/>
              <a:ext cx="3052574" cy="1717073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0407D3F6-A6F7-4905-9CF7-58CE1EA73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750" y="4280076"/>
              <a:ext cx="3770493" cy="2120902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81303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0313C11-AA66-4F6A-BABD-C9AE2FF665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001" y="2611457"/>
            <a:ext cx="4206564" cy="16350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9B0832E-1C53-4279-84DD-77C6AA8B12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93" y="372365"/>
            <a:ext cx="6029441" cy="339156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2BADFDD-3BC9-4ACF-9124-DF358B1C4C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572" y="3952604"/>
            <a:ext cx="4715262" cy="265233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FD2667E-6EE9-449D-8E4F-5D6689AC256F}"/>
              </a:ext>
            </a:extLst>
          </p:cNvPr>
          <p:cNvSpPr txBox="1"/>
          <p:nvPr/>
        </p:nvSpPr>
        <p:spPr>
          <a:xfrm>
            <a:off x="7205002" y="372365"/>
            <a:ext cx="4206564" cy="18846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84400"/>
              </a:buClr>
              <a:tabLst>
                <a:tab pos="3317875" algn="l"/>
              </a:tabLst>
            </a:pPr>
            <a:r>
              <a:rPr lang="zh-TW" altLang="zh-TW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老師以一張手繪圖解釋章節之間的關係，幫</a:t>
            </a:r>
            <a:r>
              <a:rPr lang="zh-TW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師生</a:t>
            </a:r>
            <a:r>
              <a:rPr lang="zh-TW" altLang="zh-TW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釐清整本書所強調的核心，透過實物舉例讓人更容易了解書中較抽象的概念。</a:t>
            </a:r>
            <a:endParaRPr lang="zh-TW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5501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BE54FDAF-B7C6-43FC-87A3-EA375A034459}"/>
              </a:ext>
            </a:extLst>
          </p:cNvPr>
          <p:cNvGrpSpPr/>
          <p:nvPr/>
        </p:nvGrpSpPr>
        <p:grpSpPr>
          <a:xfrm>
            <a:off x="0" y="350634"/>
            <a:ext cx="4713377" cy="1533855"/>
            <a:chOff x="-502884" y="4975798"/>
            <a:chExt cx="4713377" cy="1533855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2AC2D471-6E56-4E48-B91A-1CE8DF526A4E}"/>
                </a:ext>
              </a:extLst>
            </p:cNvPr>
            <p:cNvSpPr txBox="1"/>
            <p:nvPr/>
          </p:nvSpPr>
          <p:spPr>
            <a:xfrm>
              <a:off x="-502884" y="4975798"/>
              <a:ext cx="4425098" cy="15338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000" b="1" dirty="0">
                <a:solidFill>
                  <a:prstClr val="white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endParaRPr>
            </a:p>
          </p:txBody>
        </p:sp>
        <p:sp>
          <p:nvSpPr>
            <p:cNvPr id="4" name="標題 6">
              <a:extLst>
                <a:ext uri="{FF2B5EF4-FFF2-40B4-BE49-F238E27FC236}">
                  <a16:creationId xmlns:a16="http://schemas.microsoft.com/office/drawing/2014/main" id="{435D60ED-0A71-4D84-83A7-430CFDD74D98}"/>
                </a:ext>
              </a:extLst>
            </p:cNvPr>
            <p:cNvSpPr txBox="1">
              <a:spLocks/>
            </p:cNvSpPr>
            <p:nvPr/>
          </p:nvSpPr>
          <p:spPr>
            <a:xfrm>
              <a:off x="1016051" y="4982859"/>
              <a:ext cx="2799837" cy="1513802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accent6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TW" altLang="en-US" sz="4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雲端資源</a:t>
              </a:r>
              <a:endParaRPr lang="en-US" altLang="zh-TW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>
                <a:lnSpc>
                  <a:spcPct val="100000"/>
                </a:lnSpc>
              </a:pPr>
              <a:r>
                <a:rPr lang="zh-TW" altLang="zh-TW" sz="4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《食托邦》</a:t>
              </a:r>
              <a:endParaRPr lang="zh-TW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9136E414-7D3A-4920-B652-48697DB75DDE}"/>
                </a:ext>
              </a:extLst>
            </p:cNvPr>
            <p:cNvSpPr txBox="1"/>
            <p:nvPr/>
          </p:nvSpPr>
          <p:spPr>
            <a:xfrm>
              <a:off x="4043917" y="4975798"/>
              <a:ext cx="166576" cy="153385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000" b="1" dirty="0">
                <a:solidFill>
                  <a:prstClr val="white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endParaRP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E972C4F9-D678-40F4-AA10-7421962D8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17" y="2309573"/>
            <a:ext cx="3948491" cy="394849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55EAC12-1847-43F3-A8E0-56E53710CD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514" y="350634"/>
            <a:ext cx="3703942" cy="3703942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D04736BA-7328-40A6-A69E-2656445B8AEE}"/>
              </a:ext>
            </a:extLst>
          </p:cNvPr>
          <p:cNvGrpSpPr/>
          <p:nvPr/>
        </p:nvGrpSpPr>
        <p:grpSpPr>
          <a:xfrm>
            <a:off x="4713377" y="4283819"/>
            <a:ext cx="7185332" cy="2338968"/>
            <a:chOff x="4763517" y="4241289"/>
            <a:chExt cx="7185332" cy="2338968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877B8BBE-B1F4-42BA-8498-A80A46FC7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6699" y="4241289"/>
              <a:ext cx="2338968" cy="2338968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E5CE6DF3-2316-4DA1-A5FB-2C319C4C8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3517" y="4241289"/>
              <a:ext cx="2338968" cy="2338968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21E9C540-1227-4041-A47F-8D6BCAC4A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9881" y="4241289"/>
              <a:ext cx="2338968" cy="2338968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3E30A41C-149C-426E-B4C2-55C94153CC2E}"/>
              </a:ext>
            </a:extLst>
          </p:cNvPr>
          <p:cNvGrpSpPr/>
          <p:nvPr/>
        </p:nvGrpSpPr>
        <p:grpSpPr>
          <a:xfrm>
            <a:off x="9123928" y="350634"/>
            <a:ext cx="2731913" cy="2678565"/>
            <a:chOff x="9090079" y="363562"/>
            <a:chExt cx="2731913" cy="2678565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1C6C97DB-8887-41EB-A467-D083D69E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0079" y="1774685"/>
              <a:ext cx="1267442" cy="1267442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AF6E92E1-F608-46E4-B57A-9BDBF3954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4550" y="365786"/>
              <a:ext cx="1267442" cy="1267442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54D14D85-0138-47FA-9748-EDA9E4C6B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8319" y="1774685"/>
              <a:ext cx="1263673" cy="1263673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5B1EC8B-D1A8-435B-82E4-78CE31862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0079" y="363562"/>
              <a:ext cx="1269666" cy="1269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545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80BE694E-09E7-4811-AA62-BAE54546F359}"/>
              </a:ext>
            </a:extLst>
          </p:cNvPr>
          <p:cNvGrpSpPr/>
          <p:nvPr/>
        </p:nvGrpSpPr>
        <p:grpSpPr>
          <a:xfrm>
            <a:off x="567262" y="25053"/>
            <a:ext cx="1533856" cy="3546986"/>
            <a:chOff x="3906664" y="-34697"/>
            <a:chExt cx="1533856" cy="3546986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2AC2D471-6E56-4E48-B91A-1CE8DF526A4E}"/>
                </a:ext>
              </a:extLst>
            </p:cNvPr>
            <p:cNvSpPr txBox="1"/>
            <p:nvPr/>
          </p:nvSpPr>
          <p:spPr>
            <a:xfrm rot="5400000">
              <a:off x="3040093" y="831874"/>
              <a:ext cx="3266998" cy="15338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000" b="1" dirty="0">
                <a:solidFill>
                  <a:prstClr val="white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endParaRPr>
            </a:p>
          </p:txBody>
        </p:sp>
        <p:sp>
          <p:nvSpPr>
            <p:cNvPr id="4" name="標題 6">
              <a:extLst>
                <a:ext uri="{FF2B5EF4-FFF2-40B4-BE49-F238E27FC236}">
                  <a16:creationId xmlns:a16="http://schemas.microsoft.com/office/drawing/2014/main" id="{435D60ED-0A71-4D84-83A7-430CFDD74D98}"/>
                </a:ext>
              </a:extLst>
            </p:cNvPr>
            <p:cNvSpPr txBox="1">
              <a:spLocks/>
            </p:cNvSpPr>
            <p:nvPr/>
          </p:nvSpPr>
          <p:spPr>
            <a:xfrm>
              <a:off x="3906665" y="1598801"/>
              <a:ext cx="1533855" cy="1513802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accent6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TW" altLang="en-US" sz="4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讀書</a:t>
              </a:r>
              <a:endParaRPr lang="en-US" altLang="zh-TW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>
                <a:lnSpc>
                  <a:spcPct val="100000"/>
                </a:lnSpc>
              </a:pPr>
              <a:r>
                <a:rPr lang="zh-TW" altLang="en-US" sz="4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計畫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9136E414-7D3A-4920-B652-48697DB75DDE}"/>
                </a:ext>
              </a:extLst>
            </p:cNvPr>
            <p:cNvSpPr txBox="1"/>
            <p:nvPr/>
          </p:nvSpPr>
          <p:spPr>
            <a:xfrm rot="5400000">
              <a:off x="4590304" y="2662073"/>
              <a:ext cx="166576" cy="153385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000" b="1" dirty="0">
                <a:solidFill>
                  <a:prstClr val="white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6D367FB3-0953-4A9C-86A4-05DCF3B7F7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1847" y="25053"/>
            <a:ext cx="3946124" cy="4859564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C86F901-D7CB-4BFA-BDB6-942BBD84A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1062" y="525325"/>
            <a:ext cx="4853676" cy="4859564"/>
          </a:xfrm>
          <a:prstGeom prst="rect">
            <a:avLst/>
          </a:prstGeom>
        </p:spPr>
      </p:pic>
      <p:sp>
        <p:nvSpPr>
          <p:cNvPr id="29" name="標題 6">
            <a:extLst>
              <a:ext uri="{FF2B5EF4-FFF2-40B4-BE49-F238E27FC236}">
                <a16:creationId xmlns:a16="http://schemas.microsoft.com/office/drawing/2014/main" id="{3C810615-ABDD-4104-9730-DD040CF0347F}"/>
              </a:ext>
            </a:extLst>
          </p:cNvPr>
          <p:cNvSpPr txBox="1">
            <a:spLocks/>
          </p:cNvSpPr>
          <p:nvPr/>
        </p:nvSpPr>
        <p:spPr>
          <a:xfrm>
            <a:off x="7277163" y="5575377"/>
            <a:ext cx="3841473" cy="10274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TW" altLang="zh-TW" sz="28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《繪本的夢想與實際》</a:t>
            </a:r>
            <a:br>
              <a:rPr lang="en-US" altLang="zh-TW" sz="28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zh-TW" sz="2800" b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讀書計畫</a:t>
            </a:r>
            <a:endParaRPr lang="zh-TW" altLang="en-US" sz="2800" b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646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EC17C02-50B8-42E6-9476-F9379F8BD0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544" y="0"/>
            <a:ext cx="4808263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B66F314-2C6E-4451-9022-C16F8C7D7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48" y="387277"/>
            <a:ext cx="5275170" cy="296728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1365AE3-659C-4681-8801-585A0B50A6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041" y="3545971"/>
            <a:ext cx="4968607" cy="296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04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8F2E07D-E92B-4A8D-AF13-94A0C9A57C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7544676" cy="565652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306A03B-919C-439D-9026-432AC62939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1427" y="2546616"/>
            <a:ext cx="2994626" cy="1835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1751866-814C-4DCD-9EA8-2213EB7054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142" y="4693401"/>
            <a:ext cx="3116247" cy="1926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036FE9E1-06F0-4BD9-8B5B-1FEF0D2AAB12}"/>
              </a:ext>
            </a:extLst>
          </p:cNvPr>
          <p:cNvGrpSpPr/>
          <p:nvPr/>
        </p:nvGrpSpPr>
        <p:grpSpPr>
          <a:xfrm>
            <a:off x="9090120" y="4234278"/>
            <a:ext cx="2748734" cy="1926237"/>
            <a:chOff x="8800340" y="4425776"/>
            <a:chExt cx="3193123" cy="223765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6113391-4EE0-467D-82F3-FF13422587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00340" y="4425776"/>
              <a:ext cx="3193123" cy="22376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8744A225-A0C8-4A0D-ADF7-4942B5F5BE0A}"/>
                </a:ext>
              </a:extLst>
            </p:cNvPr>
            <p:cNvGrpSpPr/>
            <p:nvPr/>
          </p:nvGrpSpPr>
          <p:grpSpPr>
            <a:xfrm>
              <a:off x="8925885" y="6452663"/>
              <a:ext cx="687898" cy="210765"/>
              <a:chOff x="8925885" y="6452663"/>
              <a:chExt cx="687898" cy="210765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BCFFBBF9-745A-4672-AC19-80CAEC95DDC0}"/>
                  </a:ext>
                </a:extLst>
              </p:cNvPr>
              <p:cNvSpPr/>
              <p:nvPr/>
            </p:nvSpPr>
            <p:spPr>
              <a:xfrm>
                <a:off x="8925886" y="6549070"/>
                <a:ext cx="687897" cy="1143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E7BE7CF-0EBD-43A0-B57E-81FE79385425}"/>
                  </a:ext>
                </a:extLst>
              </p:cNvPr>
              <p:cNvSpPr/>
              <p:nvPr/>
            </p:nvSpPr>
            <p:spPr>
              <a:xfrm>
                <a:off x="8925885" y="6452663"/>
                <a:ext cx="520119" cy="1143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280FE03E-3B12-49DA-95AD-962D9E497B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521" y="318265"/>
            <a:ext cx="3821905" cy="2332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5532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F050062-FB26-4B3B-9685-BC3676AA9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68" y="5410174"/>
            <a:ext cx="3122107" cy="144782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0F9C306-9288-4A56-A5B7-4B8D837F6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8924"/>
            <a:ext cx="6614458" cy="4960844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4FE2403-0ECF-45EF-B1CD-22588F33B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836" y="1865571"/>
            <a:ext cx="3249228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/>
            <a:endParaRPr kumimoji="0" lang="en-US" altLang="zh-TW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lvl="0" indent="0"/>
            <a:r>
              <a:rPr kumimoji="0" lang="zh-TW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企劃這個主題讓館員意識到身為地球公民的責任，並將主題從實體展覽延伸到推廣活動、利用教育、雲端策展、創作桌遊，與館員工作坊形態推廣永續相關理念。</a:t>
            </a:r>
            <a:endParaRPr kumimoji="0" lang="en-US" altLang="zh-TW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lvl="0" indent="0"/>
            <a:endParaRPr lang="en-US" altLang="zh-TW" sz="2000" dirty="0">
              <a:solidFill>
                <a:srgbClr val="22222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lvl="0" indent="0"/>
            <a:r>
              <a:rPr kumimoji="0" lang="en-US" altLang="zh-TW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2024</a:t>
            </a:r>
            <a:r>
              <a:rPr kumimoji="0" lang="zh-TW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年將發行這款館員所創作的認識</a:t>
            </a:r>
            <a:r>
              <a:rPr kumimoji="0" lang="en-US" altLang="zh-TW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SDGs</a:t>
            </a:r>
            <a:r>
              <a:rPr kumimoji="0" lang="zh-TW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桌遊</a:t>
            </a:r>
            <a:r>
              <a:rPr kumimoji="0" lang="en-US" altLang="zh-TW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《</a:t>
            </a:r>
            <a:r>
              <a:rPr kumimoji="0" lang="zh-TW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小事雖小但有用</a:t>
            </a:r>
            <a:r>
              <a:rPr kumimoji="0" lang="en-US" altLang="zh-TW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—</a:t>
            </a:r>
            <a:r>
              <a:rPr kumimoji="0" lang="zh-TW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萌怪帶你實踐</a:t>
            </a:r>
            <a:r>
              <a:rPr kumimoji="0" lang="en-US" altLang="zh-TW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SDGs</a:t>
            </a:r>
            <a:r>
              <a:rPr kumimoji="0" lang="en-US" altLang="zh-TW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》</a:t>
            </a:r>
            <a:r>
              <a:rPr kumimoji="0" lang="zh-TW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，希望擴大它的影響力。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97202A3-C1E5-4C9D-9C33-7BF2EF9E5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23" y="4204409"/>
            <a:ext cx="2142478" cy="265359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6C02798-F505-433F-8676-6DC61A45A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377" y="914219"/>
            <a:ext cx="431454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/>
            <a:r>
              <a:rPr kumimoji="0" lang="en-US" altLang="zh-TW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2020</a:t>
            </a:r>
            <a:r>
              <a:rPr kumimoji="0" lang="zh-TW" altLang="en-US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年   </a:t>
            </a:r>
            <a:endParaRPr kumimoji="0" lang="en-US" altLang="zh-TW" sz="2800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lvl="0" indent="0"/>
            <a:r>
              <a:rPr lang="zh-TW" altLang="en-US" sz="2800" b="1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圖書館</a:t>
            </a:r>
            <a:r>
              <a:rPr kumimoji="0" lang="zh-TW" altLang="en-US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以</a:t>
            </a:r>
            <a:r>
              <a:rPr kumimoji="0" lang="en-US" altLang="zh-TW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SDGs</a:t>
            </a:r>
            <a:r>
              <a:rPr kumimoji="0" lang="zh-TW" altLang="en-US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策展</a:t>
            </a:r>
            <a:r>
              <a:rPr kumimoji="0" lang="en-US" altLang="zh-TW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……</a:t>
            </a:r>
            <a:endParaRPr lang="en-US" altLang="zh-TW" sz="2800" b="1" dirty="0">
              <a:solidFill>
                <a:srgbClr val="22222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lvl="0" indent="0"/>
            <a:endParaRPr kumimoji="0" lang="en-US" altLang="zh-TW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1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0F1944A9-FD87-4ADB-BC13-44BB7AD0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zh-TW" altLang="en-US" dirty="0"/>
              <a:t>工作坊</a:t>
            </a:r>
          </a:p>
        </p:txBody>
      </p:sp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FA3B8B57-53E4-4533-98FE-DA8FC4A568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641" y="1193612"/>
            <a:ext cx="3513083" cy="1400506"/>
          </a:xfrm>
        </p:spPr>
        <p:txBody>
          <a:bodyPr rtlCol="0"/>
          <a:lstStyle/>
          <a:p>
            <a:pPr rtl="0"/>
            <a:r>
              <a:rPr lang="en-US" altLang="zh-TW" dirty="0"/>
              <a:t>11</a:t>
            </a:r>
            <a:r>
              <a:rPr lang="zh-TW" altLang="en-US" dirty="0"/>
              <a:t>月</a:t>
            </a:r>
            <a:r>
              <a:rPr lang="en-US" altLang="zh-TW" dirty="0"/>
              <a:t>19</a:t>
            </a:r>
            <a:r>
              <a:rPr lang="zh-TW" altLang="en-US" dirty="0"/>
              <a:t>日在高雄</a:t>
            </a:r>
          </a:p>
        </p:txBody>
      </p:sp>
      <p:sp>
        <p:nvSpPr>
          <p:cNvPr id="59" name="內容版面配置區 58">
            <a:extLst>
              <a:ext uri="{FF2B5EF4-FFF2-40B4-BE49-F238E27FC236}">
                <a16:creationId xmlns:a16="http://schemas.microsoft.com/office/drawing/2014/main" id="{B9E9DD8A-3636-40F3-B90A-638534A1C5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47641" y="4120055"/>
            <a:ext cx="3513083" cy="1185839"/>
          </a:xfrm>
        </p:spPr>
        <p:txBody>
          <a:bodyPr rtlCol="0"/>
          <a:lstStyle/>
          <a:p>
            <a:pPr rtl="0"/>
            <a:r>
              <a:rPr lang="zh-TW" altLang="en-US" dirty="0"/>
              <a:t>限量是殘酷的？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11DECE2-F5B0-4F58-B516-6473B15D9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US" altLang="zh-TW"/>
              <a:t>20XX/8/05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38D41EE-C782-4F2D-90DF-C2FD4A0B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zh-TW" altLang="en-US"/>
              <a:t>會議簡報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US" altLang="zh-TW" smtClean="0"/>
              <a:pPr rtl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61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961C0F1-4018-B6F6-2C6B-BCE3AA85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AEF9944-A4F6-4C59-AEBD-678D6480B8EA}" type="slidenum">
              <a:rPr lang="en-US" smtClean="0"/>
              <a:pPr algn="ctr"/>
              <a:t>31</a:t>
            </a:fld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5506C3B-2FBE-DCB4-0051-92EE1D268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421" y="0"/>
            <a:ext cx="9372973" cy="58546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54B759E-7B41-F6C6-356A-43268265B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810" y="2186028"/>
            <a:ext cx="3707190" cy="467197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C6E9121-C5EF-4462-A385-57929A160FF5}"/>
              </a:ext>
            </a:extLst>
          </p:cNvPr>
          <p:cNvSpPr txBox="1"/>
          <p:nvPr/>
        </p:nvSpPr>
        <p:spPr>
          <a:xfrm>
            <a:off x="9313124" y="1193449"/>
            <a:ext cx="205056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rtlCol="0">
            <a:spAutoFit/>
          </a:bodyPr>
          <a:lstStyle/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 / 5/ 3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DC700E7-EA22-469E-ADC5-49A49CEEACF7}"/>
              </a:ext>
            </a:extLst>
          </p:cNvPr>
          <p:cNvSpPr txBox="1"/>
          <p:nvPr/>
        </p:nvSpPr>
        <p:spPr>
          <a:xfrm>
            <a:off x="228550" y="5940851"/>
            <a:ext cx="9474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與輔英科技大學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</a:t>
            </a:r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「玩起來，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SDGs:</a:t>
            </a:r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一天策展就上手」館員工作坊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948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6AB8504-B065-4665-9050-132B8F73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9BBF5B3-A36D-4B4E-AEB6-74C4BCA8D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3" y="71210"/>
            <a:ext cx="8010525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F209E1D-8B37-4197-BF61-8186A35F1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136"/>
            <a:ext cx="8039100" cy="569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4874265-1B68-44E8-917B-A0DC6D60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3" y="641350"/>
            <a:ext cx="806767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5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剪去並圓角化單一角落 8">
            <a:extLst>
              <a:ext uri="{FF2B5EF4-FFF2-40B4-BE49-F238E27FC236}">
                <a16:creationId xmlns:a16="http://schemas.microsoft.com/office/drawing/2014/main" id="{8B7FB2C9-9E74-4F12-9CCA-33143AD1B101}"/>
              </a:ext>
            </a:extLst>
          </p:cNvPr>
          <p:cNvSpPr/>
          <p:nvPr/>
        </p:nvSpPr>
        <p:spPr>
          <a:xfrm>
            <a:off x="2199156" y="1510837"/>
            <a:ext cx="9992844" cy="5347162"/>
          </a:xfrm>
          <a:prstGeom prst="snipRoundRect">
            <a:avLst>
              <a:gd name="adj1" fmla="val 16667"/>
              <a:gd name="adj2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F5FA54E-5B1E-4443-9E80-5AF7739E5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8359" y="1535520"/>
            <a:ext cx="3885021" cy="53224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94678-D0E1-F928-A92C-D992F4F8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936642-0131-D7CE-B351-D9260D9FE4A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0"/>
            <a:ext cx="6753225" cy="4689475"/>
          </a:xfrm>
        </p:spPr>
        <p:txBody>
          <a:bodyPr/>
          <a:lstStyle/>
          <a:p>
            <a:endParaRPr lang="en-US" altLang="zh-TW" dirty="0"/>
          </a:p>
          <a:p>
            <a:pPr marL="0" indent="0">
              <a:buNone/>
            </a:pPr>
            <a:r>
              <a:rPr lang="zh-TW" altLang="en-US" sz="2800" dirty="0"/>
              <a:t>  主題</a:t>
            </a:r>
            <a:r>
              <a:rPr lang="en-US" altLang="zh-TW" sz="2800" dirty="0"/>
              <a:t>: </a:t>
            </a:r>
            <a:r>
              <a:rPr lang="zh-TW" altLang="en-US" sz="2800" dirty="0"/>
              <a:t>圖書館夥伴與服務館員工作坊</a:t>
            </a:r>
          </a:p>
          <a:p>
            <a:pPr marL="0" indent="0">
              <a:buNone/>
            </a:pPr>
            <a:r>
              <a:rPr lang="zh-TW" altLang="en-US" sz="2800" dirty="0"/>
              <a:t>  時間</a:t>
            </a:r>
            <a:r>
              <a:rPr lang="en-US" altLang="zh-TW" sz="2800" dirty="0"/>
              <a:t>: 11</a:t>
            </a:r>
            <a:r>
              <a:rPr lang="zh-TW" altLang="en-US" sz="2800" dirty="0"/>
              <a:t>月</a:t>
            </a:r>
            <a:r>
              <a:rPr lang="en-US" altLang="zh-TW" sz="2800" dirty="0"/>
              <a:t>19</a:t>
            </a:r>
            <a:r>
              <a:rPr lang="zh-TW" altLang="en-US" sz="2800" dirty="0"/>
              <a:t>日</a:t>
            </a:r>
            <a:r>
              <a:rPr lang="en-US" altLang="zh-TW" sz="2800" dirty="0"/>
              <a:t>(</a:t>
            </a:r>
            <a:r>
              <a:rPr lang="zh-TW" altLang="en-US" sz="2800" dirty="0"/>
              <a:t>二</a:t>
            </a:r>
            <a:r>
              <a:rPr lang="en-US" altLang="zh-TW" sz="2800" dirty="0"/>
              <a:t>)10:00~16:00</a:t>
            </a:r>
          </a:p>
          <a:p>
            <a:pPr marL="0" indent="0">
              <a:buNone/>
            </a:pPr>
            <a:r>
              <a:rPr lang="zh-TW" altLang="en-US" sz="2800" dirty="0"/>
              <a:t>  館員</a:t>
            </a:r>
            <a:r>
              <a:rPr lang="en-US" altLang="zh-TW" sz="2800" dirty="0"/>
              <a:t>, 30</a:t>
            </a:r>
            <a:r>
              <a:rPr lang="zh-TW" altLang="en-US" sz="2800" dirty="0"/>
              <a:t>人</a:t>
            </a:r>
          </a:p>
        </p:txBody>
      </p:sp>
      <p:pic>
        <p:nvPicPr>
          <p:cNvPr id="17" name="Picture Placeholder 16" descr="Illustration of a person talking on a loud speaker">
            <a:extLst>
              <a:ext uri="{FF2B5EF4-FFF2-40B4-BE49-F238E27FC236}">
                <a16:creationId xmlns:a16="http://schemas.microsoft.com/office/drawing/2014/main" id="{B106AF8E-E535-0186-70D8-14EDB42C9C4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5" b="55"/>
          <a:stretch/>
        </p:blipFill>
        <p:spPr>
          <a:xfrm>
            <a:off x="7843838" y="215900"/>
            <a:ext cx="4348162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9B4980-562B-884E-AD68-1A64758FFF8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rot="492357">
            <a:off x="6757450" y="1660867"/>
            <a:ext cx="6616138" cy="1065213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告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B08ED16A-CB6D-4835-9C17-7D3B49E2B0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0326" y="2293771"/>
            <a:ext cx="3356458" cy="4174699"/>
          </a:xfrm>
          <a:prstGeom prst="rect">
            <a:avLst/>
          </a:prstGeom>
        </p:spPr>
      </p:pic>
      <p:pic>
        <p:nvPicPr>
          <p:cNvPr id="13" name="Picture Placeholder 16" descr="Illustration of a person talking on a loud speaker">
            <a:extLst>
              <a:ext uri="{FF2B5EF4-FFF2-40B4-BE49-F238E27FC236}">
                <a16:creationId xmlns:a16="http://schemas.microsoft.com/office/drawing/2014/main" id="{60091971-775C-4A13-9D02-A62DE26F7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5" b="55"/>
          <a:stretch/>
        </p:blipFill>
        <p:spPr>
          <a:xfrm>
            <a:off x="7818762" y="-43577"/>
            <a:ext cx="4348163" cy="685800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58091FAA-4688-4E7C-B8E3-A1831BD69245}"/>
              </a:ext>
            </a:extLst>
          </p:cNvPr>
          <p:cNvGrpSpPr/>
          <p:nvPr/>
        </p:nvGrpSpPr>
        <p:grpSpPr>
          <a:xfrm rot="20831191">
            <a:off x="6427895" y="3488887"/>
            <a:ext cx="4005560" cy="1666910"/>
            <a:chOff x="7331134" y="3995510"/>
            <a:chExt cx="4005560" cy="1666910"/>
          </a:xfrm>
        </p:grpSpPr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EA2DD2CE-8FC6-4405-94CD-47D23463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31134" y="3995510"/>
              <a:ext cx="4005560" cy="1666910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DE96A83-13E0-4C4D-BCBA-F0078A81C043}"/>
                </a:ext>
              </a:extLst>
            </p:cNvPr>
            <p:cNvSpPr/>
            <p:nvPr/>
          </p:nvSpPr>
          <p:spPr>
            <a:xfrm>
              <a:off x="7634830" y="4301402"/>
              <a:ext cx="321113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中華民國圖書館學會</a:t>
              </a:r>
              <a:endParaRPr lang="en-US" altLang="zh-TW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58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屆大專校院圖書館委員會</a:t>
              </a:r>
              <a:endParaRPr lang="en-US" altLang="zh-TW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館員實務座談會活動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555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版面配置區 12">
            <a:extLst>
              <a:ext uri="{FF2B5EF4-FFF2-40B4-BE49-F238E27FC236}">
                <a16:creationId xmlns:a16="http://schemas.microsoft.com/office/drawing/2014/main" id="{8FD7DC7A-3B7F-410C-9B4A-818BD4FC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zh-TW" altLang="en-US" dirty="0"/>
              <a:t>感謝您</a:t>
            </a:r>
          </a:p>
        </p:txBody>
      </p:sp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999340"/>
            <a:ext cx="5578870" cy="1408770"/>
          </a:xfrm>
        </p:spPr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國立高雄餐旅大學圖書館</a:t>
            </a:r>
            <a:endParaRPr lang="en-US" altLang="zh-TW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陳素美</a:t>
            </a:r>
            <a:endParaRPr lang="en-US" altLang="zh-TW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>sumei@staff.nkuht.edu.tw</a:t>
            </a:r>
          </a:p>
        </p:txBody>
      </p:sp>
      <p:pic>
        <p:nvPicPr>
          <p:cNvPr id="101" name="圖片版面配置區 100" descr="桌子和椅子的特寫">
            <a:extLst>
              <a:ext uri="{FF2B5EF4-FFF2-40B4-BE49-F238E27FC236}">
                <a16:creationId xmlns:a16="http://schemas.microsoft.com/office/drawing/2014/main" id="{5D77CEE8-2F2A-4FCD-A3D8-8648DAA430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04630"/>
            <a:ext cx="12192000" cy="4062247"/>
          </a:xfr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70C5C27B-32E5-4B40-A6B9-D41475D84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E4865AA-CEF3-49DC-A71E-BA01A20A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US" altLang="zh-TW"/>
              <a:t>20XX/8/05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AEE40EF-072C-47F9-BAD4-39FD803A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zh-TW" altLang="en-US"/>
              <a:t>會議簡報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BDEDB3A-C068-4452-A16D-219DDA3D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US" altLang="zh-TW" smtClean="0"/>
              <a:pPr rtl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698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D63E767-FA9D-497C-9D29-F4D1D9E3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02B0E-E134-4113-B992-62774B5A4318}" type="datetime1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4F1EDCB-5336-434A-96CB-D76861D5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305D4D6-A22F-4E0C-8E5E-0C6E39359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F66D-D61D-4550-8ED2-B43777FAD305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AA6B4E6-D753-4136-BBBC-B147B6F73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" y="0"/>
            <a:ext cx="12151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53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0F1944A9-FD87-4ADB-BC13-44BB7AD0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zh-TW" altLang="en-US" dirty="0"/>
              <a:t>圖書館</a:t>
            </a:r>
          </a:p>
        </p:txBody>
      </p:sp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FA3B8B57-53E4-4533-98FE-DA8FC4A568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641" y="1193612"/>
            <a:ext cx="3513083" cy="1400506"/>
          </a:xfrm>
        </p:spPr>
        <p:txBody>
          <a:bodyPr rtlCol="0"/>
          <a:lstStyle/>
          <a:p>
            <a:pPr rtl="0"/>
            <a:r>
              <a:rPr lang="zh-TW" altLang="en-US" dirty="0"/>
              <a:t>圖書館能幫學校做什麼？</a:t>
            </a:r>
            <a:endParaRPr lang="en-US" altLang="zh-TW" dirty="0"/>
          </a:p>
          <a:p>
            <a:pPr rtl="0"/>
            <a:endParaRPr lang="zh-TW" altLang="en-US" dirty="0"/>
          </a:p>
        </p:txBody>
      </p:sp>
      <p:sp>
        <p:nvSpPr>
          <p:cNvPr id="59" name="內容版面配置區 58">
            <a:extLst>
              <a:ext uri="{FF2B5EF4-FFF2-40B4-BE49-F238E27FC236}">
                <a16:creationId xmlns:a16="http://schemas.microsoft.com/office/drawing/2014/main" id="{B9E9DD8A-3636-40F3-B90A-638534A1C5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47641" y="4120055"/>
            <a:ext cx="3513083" cy="1185839"/>
          </a:xfrm>
        </p:spPr>
        <p:txBody>
          <a:bodyPr rtlCol="0"/>
          <a:lstStyle/>
          <a:p>
            <a:r>
              <a:rPr lang="zh-TW" altLang="en-US" dirty="0"/>
              <a:t>圖書館能幫學校做什麼？</a:t>
            </a:r>
          </a:p>
          <a:p>
            <a:pPr rtl="0"/>
            <a:r>
              <a:rPr lang="zh-TW" altLang="en-US" dirty="0"/>
              <a:t>​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US" altLang="zh-TW" smtClean="0"/>
              <a:pPr rtl="0"/>
              <a:t>5</a:t>
            </a:fld>
            <a:endParaRPr lang="zh-TW" altLang="en-US" dirty="0"/>
          </a:p>
        </p:txBody>
      </p:sp>
      <p:pic>
        <p:nvPicPr>
          <p:cNvPr id="3" name="圖形 2" descr="行銷">
            <a:extLst>
              <a:ext uri="{FF2B5EF4-FFF2-40B4-BE49-F238E27FC236}">
                <a16:creationId xmlns:a16="http://schemas.microsoft.com/office/drawing/2014/main" id="{A410B512-C4DF-46D5-86F7-565A685DA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7412" y="2213103"/>
            <a:ext cx="745503" cy="745503"/>
          </a:xfrm>
          <a:prstGeom prst="rect">
            <a:avLst/>
          </a:prstGeom>
        </p:spPr>
      </p:pic>
      <p:pic>
        <p:nvPicPr>
          <p:cNvPr id="6" name="圖形 5" descr="業績成長">
            <a:extLst>
              <a:ext uri="{FF2B5EF4-FFF2-40B4-BE49-F238E27FC236}">
                <a16:creationId xmlns:a16="http://schemas.microsoft.com/office/drawing/2014/main" id="{0FE13FC3-045C-4176-9A49-F708E96DB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53400" y="4947858"/>
            <a:ext cx="679515" cy="67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07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AC01B97-7BC9-4404-B98C-C6D70269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F66D-D61D-4550-8ED2-B43777FAD305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2050" name="Picture 2">
            <a:hlinkClick r:id="rId3"/>
            <a:extLst>
              <a:ext uri="{FF2B5EF4-FFF2-40B4-BE49-F238E27FC236}">
                <a16:creationId xmlns:a16="http://schemas.microsoft.com/office/drawing/2014/main" id="{CEEF4C52-390E-4926-B4F8-24801DCB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63" y="184455"/>
            <a:ext cx="2434521" cy="24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BF908303-7453-4DEC-8F1E-FBF4F76AB9E2}"/>
              </a:ext>
            </a:extLst>
          </p:cNvPr>
          <p:cNvGrpSpPr/>
          <p:nvPr/>
        </p:nvGrpSpPr>
        <p:grpSpPr>
          <a:xfrm>
            <a:off x="215456" y="84643"/>
            <a:ext cx="11848857" cy="6771215"/>
            <a:chOff x="215456" y="84643"/>
            <a:chExt cx="11848857" cy="6771215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D742AF1-B467-4EFE-93A4-6ADFF3EC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456" y="84643"/>
              <a:ext cx="4015540" cy="273150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7048A9D-8856-46F7-B8E5-29C12C144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383" y="2858873"/>
              <a:ext cx="2957766" cy="3887155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E713C4E-83BE-4EE9-B5C1-73D3E999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1650" y="2824408"/>
              <a:ext cx="3033673" cy="3988719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69FF044-021D-4F3F-B2FB-4E170471B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34373" y="2781679"/>
              <a:ext cx="5829940" cy="4074179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A2C13EA-FE77-49FE-81F1-B90888F51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91893" y="147680"/>
              <a:ext cx="3872419" cy="2668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26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522C0B0-9ED1-439B-A866-B39F6C834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9" y="277487"/>
            <a:ext cx="1853696" cy="219002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8CA752E-0DDA-4327-9D83-66BF7843C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2958" y="277487"/>
            <a:ext cx="1555173" cy="227870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634EBF3-50CE-44CC-862D-DEE533788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71" y="3863057"/>
            <a:ext cx="2752184" cy="271745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01F0602-7C7D-47C9-8B33-BE3DBB4DA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594" y="1007743"/>
            <a:ext cx="7283890" cy="360582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B0BD616-1114-46B6-A145-4D5EFCB1B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3179" y="4120332"/>
            <a:ext cx="1772950" cy="233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82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0F1944A9-FD87-4ADB-BC13-44BB7AD0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zh-TW" altLang="en-US" dirty="0"/>
              <a:t>策展</a:t>
            </a:r>
          </a:p>
        </p:txBody>
      </p:sp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FA3B8B57-53E4-4533-98FE-DA8FC4A568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641" y="1193612"/>
            <a:ext cx="3513083" cy="1400506"/>
          </a:xfrm>
        </p:spPr>
        <p:txBody>
          <a:bodyPr rtlCol="0"/>
          <a:lstStyle/>
          <a:p>
            <a:pPr rtl="0"/>
            <a:r>
              <a:rPr lang="zh-TW" altLang="en-US" dirty="0"/>
              <a:t>策展的目的？</a:t>
            </a:r>
          </a:p>
        </p:txBody>
      </p:sp>
      <p:sp>
        <p:nvSpPr>
          <p:cNvPr id="59" name="內容版面配置區 58">
            <a:extLst>
              <a:ext uri="{FF2B5EF4-FFF2-40B4-BE49-F238E27FC236}">
                <a16:creationId xmlns:a16="http://schemas.microsoft.com/office/drawing/2014/main" id="{B9E9DD8A-3636-40F3-B90A-638534A1C5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47641" y="4120055"/>
            <a:ext cx="3513083" cy="1185839"/>
          </a:xfrm>
        </p:spPr>
        <p:txBody>
          <a:bodyPr rtlCol="0"/>
          <a:lstStyle/>
          <a:p>
            <a:r>
              <a:rPr lang="zh-TW" altLang="en-US" dirty="0"/>
              <a:t>策展 </a:t>
            </a:r>
            <a:r>
              <a:rPr lang="en-US" altLang="zh-TW" dirty="0"/>
              <a:t>vs. </a:t>
            </a:r>
            <a:r>
              <a:rPr lang="zh-TW" altLang="en-US" dirty="0"/>
              <a:t>館藏​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US" altLang="zh-TW" smtClean="0"/>
              <a:pPr rtl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276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BFE7ED7-CF56-47D1-87D4-CB76DDFDA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222A918-5958-4CE5-B733-10FEB3C6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60176" y="-4230451"/>
            <a:ext cx="3840018" cy="1228113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B416990-B5B2-42AA-B07A-68AC9EA4C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340" y="1256496"/>
            <a:ext cx="4321835" cy="4129946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47185689-1A43-45A4-AAF2-417DC55ED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176" y="5351744"/>
            <a:ext cx="11760679" cy="1250234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EC58EB69-2F6E-479D-B303-B3DA2ACCEB25}"/>
              </a:ext>
            </a:extLst>
          </p:cNvPr>
          <p:cNvGrpSpPr/>
          <p:nvPr/>
        </p:nvGrpSpPr>
        <p:grpSpPr>
          <a:xfrm>
            <a:off x="7803876" y="2113806"/>
            <a:ext cx="4110839" cy="3230258"/>
            <a:chOff x="7741332" y="1920659"/>
            <a:chExt cx="4110839" cy="3230258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786B8B5E-F103-4F98-A5B0-1B4631465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36039" y="2682874"/>
              <a:ext cx="1716132" cy="14731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59809C99-3E88-4317-A3DA-30A9338AD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24175" y="1920659"/>
              <a:ext cx="2344776" cy="21102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CFFBFC01-0176-4E51-BACF-0897A45A4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41332" y="2866877"/>
              <a:ext cx="3742255" cy="2284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F9ED6E0-943D-4CD7-8B2B-B31A79B4F96C}"/>
              </a:ext>
            </a:extLst>
          </p:cNvPr>
          <p:cNvGrpSpPr/>
          <p:nvPr/>
        </p:nvGrpSpPr>
        <p:grpSpPr>
          <a:xfrm>
            <a:off x="447963" y="4263478"/>
            <a:ext cx="2746030" cy="874014"/>
            <a:chOff x="270068" y="4968628"/>
            <a:chExt cx="2746030" cy="874014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77174CD-AC68-4C2A-A24E-319708DAB044}"/>
                </a:ext>
              </a:extLst>
            </p:cNvPr>
            <p:cNvSpPr/>
            <p:nvPr/>
          </p:nvSpPr>
          <p:spPr>
            <a:xfrm>
              <a:off x="270068" y="4968628"/>
              <a:ext cx="2746030" cy="874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B2E50FED-3E0A-4538-B853-527238C12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0085" y="5044129"/>
              <a:ext cx="2616091" cy="779425"/>
            </a:xfrm>
            <a:prstGeom prst="rect">
              <a:avLst/>
            </a:prstGeom>
          </p:spPr>
        </p:pic>
      </p:grpSp>
      <p:pic>
        <p:nvPicPr>
          <p:cNvPr id="6" name="圖形 5">
            <a:extLst>
              <a:ext uri="{FF2B5EF4-FFF2-40B4-BE49-F238E27FC236}">
                <a16:creationId xmlns:a16="http://schemas.microsoft.com/office/drawing/2014/main" id="{1681DCA7-2E44-449E-B83B-8030078FE7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506337">
            <a:off x="1961860" y="2261653"/>
            <a:ext cx="2138872" cy="238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BBA40F7-EAAA-4895-BCBA-B630FB9352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CCD604-00CF-453E-8A44-3DC6FC586B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D30B0D-BC3E-46B4-AB0B-7D3A143E29E6}">
  <ds:schemaRefs>
    <ds:schemaRef ds:uri="http://purl.org/dc/elements/1.1/"/>
    <ds:schemaRef ds:uri="http://purl.org/dc/terms/"/>
    <ds:schemaRef ds:uri="230e9df3-be65-4c73-a93b-d1236ebd677e"/>
    <ds:schemaRef ds:uri="http://purl.org/dc/dcmitype/"/>
    <ds:schemaRef ds:uri="16c05727-aa75-4e4a-9b5f-8a80a1165891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TM78544816</Template>
  <TotalTime>0</TotalTime>
  <Words>815</Words>
  <Application>Microsoft Office PowerPoint</Application>
  <PresentationFormat>寬螢幕</PresentationFormat>
  <Paragraphs>117</Paragraphs>
  <Slides>34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8" baseType="lpstr">
      <vt:lpstr>Microsoft JhengHei UI</vt:lpstr>
      <vt:lpstr>Microsoft JhengHei UI Light</vt:lpstr>
      <vt:lpstr>Microsoft YaHei</vt:lpstr>
      <vt:lpstr>Microsoft YaHei</vt:lpstr>
      <vt:lpstr>微軟正黑體</vt:lpstr>
      <vt:lpstr>新細明體</vt:lpstr>
      <vt:lpstr>Arial</vt:lpstr>
      <vt:lpstr>Calibri</vt:lpstr>
      <vt:lpstr>Posterama</vt:lpstr>
      <vt:lpstr>Times New Roman</vt:lpstr>
      <vt:lpstr>Tisa Offc Serif Pro</vt:lpstr>
      <vt:lpstr>Univers Light</vt:lpstr>
      <vt:lpstr>Wingdings</vt:lpstr>
      <vt:lpstr>Office 佈景主題</vt:lpstr>
      <vt:lpstr>圖書館，行銷些什麼？</vt:lpstr>
      <vt:lpstr>PowerPoint 簡報</vt:lpstr>
      <vt:lpstr>PowerPoint 簡報</vt:lpstr>
      <vt:lpstr>PowerPoint 簡報</vt:lpstr>
      <vt:lpstr>圖書館</vt:lpstr>
      <vt:lpstr>PowerPoint 簡報</vt:lpstr>
      <vt:lpstr>PowerPoint 簡報</vt:lpstr>
      <vt:lpstr>策展</vt:lpstr>
      <vt:lpstr>PowerPoint 簡報</vt:lpstr>
      <vt:lpstr>PowerPoint 簡報</vt:lpstr>
      <vt:lpstr>PowerPoint 簡報</vt:lpstr>
      <vt:lpstr>PowerPoint 簡報</vt:lpstr>
      <vt:lpstr>辦活動</vt:lpstr>
      <vt:lpstr>PowerPoint 簡報</vt:lpstr>
      <vt:lpstr>面對面</vt:lpstr>
      <vt:lpstr>PowerPoint 簡報</vt:lpstr>
      <vt:lpstr>PowerPoint 簡報</vt:lpstr>
      <vt:lpstr>PowerPoint 簡報</vt:lpstr>
      <vt:lpstr>閱讀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工作坊</vt:lpstr>
      <vt:lpstr>PowerPoint 簡報</vt:lpstr>
      <vt:lpstr>PowerPoint 簡報</vt:lpstr>
      <vt:lpstr>告廣是這</vt:lpstr>
      <vt:lpstr>感謝您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2021-08-12T03:43:28Z</dcterms:created>
  <dcterms:modified xsi:type="dcterms:W3CDTF">2024-08-19T03:16:57Z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