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77" r:id="rId6"/>
    <p:sldId id="273" r:id="rId7"/>
    <p:sldId id="278" r:id="rId8"/>
    <p:sldId id="280" r:id="rId9"/>
    <p:sldId id="281" r:id="rId10"/>
    <p:sldId id="275" r:id="rId11"/>
    <p:sldId id="272" r:id="rId12"/>
    <p:sldId id="276" r:id="rId13"/>
    <p:sldId id="279" r:id="rId14"/>
    <p:sldId id="284" r:id="rId15"/>
    <p:sldId id="285" r:id="rId16"/>
    <p:sldId id="286" r:id="rId17"/>
    <p:sldId id="287" r:id="rId18"/>
    <p:sldId id="288" r:id="rId19"/>
    <p:sldId id="289" r:id="rId20"/>
    <p:sldId id="282" r:id="rId21"/>
    <p:sldId id="283" r:id="rId22"/>
    <p:sldId id="261" r:id="rId23"/>
    <p:sldId id="290" r:id="rId24"/>
    <p:sldId id="271" r:id="rId25"/>
    <p:sldId id="266" r:id="rId26"/>
    <p:sldId id="270" r:id="rId27"/>
    <p:sldId id="268" r:id="rId28"/>
    <p:sldId id="269" r:id="rId29"/>
    <p:sldId id="262" r:id="rId30"/>
    <p:sldId id="274" r:id="rId31"/>
    <p:sldId id="263" r:id="rId32"/>
    <p:sldId id="291" r:id="rId33"/>
    <p:sldId id="264" r:id="rId34"/>
    <p:sldId id="292" r:id="rId35"/>
    <p:sldId id="265" r:id="rId36"/>
  </p:sldIdLst>
  <p:sldSz cx="12192000" cy="6858000"/>
  <p:notesSz cx="6797675" cy="9929813"/>
  <p:embeddedFontLst>
    <p:embeddedFont>
      <p:font typeface="Arial Black" panose="020B0A04020102020204" pitchFamily="34" charset="0"/>
      <p:regular r:id="rId38"/>
      <p:bold r:id="rId39"/>
    </p:embeddedFon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
      <p:font typeface="Limelight" panose="02020500000000000000" charset="0"/>
      <p:regular r:id="rId45"/>
    </p:embeddedFont>
    <p:embeddedFont>
      <p:font typeface="微軟正黑體" panose="020B0604030504040204" pitchFamily="34" charset="-120"/>
      <p:regular r:id="rId46"/>
      <p:bold r:id="rId47"/>
    </p:embeddedFont>
    <p:embeddedFont>
      <p:font typeface="標楷體" panose="03000509000000000000" pitchFamily="65" charset="-12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D1QpgrJHoA8y5GnUl3AxFluhzy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2b9d3da8a74e25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80" autoAdjust="0"/>
  </p:normalViewPr>
  <p:slideViewPr>
    <p:cSldViewPr snapToGrid="0">
      <p:cViewPr varScale="1">
        <p:scale>
          <a:sx n="83" d="100"/>
          <a:sy n="83" d="100"/>
        </p:scale>
        <p:origin x="586" y="67"/>
      </p:cViewPr>
      <p:guideLst/>
    </p:cSldViewPr>
  </p:slideViewPr>
  <p:notesTextViewPr>
    <p:cViewPr>
      <p:scale>
        <a:sx n="1" d="1"/>
        <a:sy n="1" d="1"/>
      </p:scale>
      <p:origin x="0" y="0"/>
    </p:cViewPr>
  </p:notesTextViewPr>
  <p:sorterViewPr>
    <p:cViewPr>
      <p:scale>
        <a:sx n="100" d="100"/>
        <a:sy n="100" d="100"/>
      </p:scale>
      <p:origin x="0" y="-318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33274;&#28771;&#23416;&#34899;&#38651;&#23376;&#26360;&#32879;&#30431;%20-%202019&#31532;&#21313;&#20108;&#24180;\000_&#25512;&#21205;&#23567;&#32068;&#12289;&#25945;&#32946;&#37096;&#23529;&#26597;&#24847;&#35211;\108&#23560;&#26696;_AiA_Assessment%20in%20Action\2_108&#24180;&#24230;&#33288;&#22823;&#35430;&#34892;AiA&#23560;&#26696;&#35336;&#30059;\AiA&#32080;&#26696;&#22577;&#21578;\&#27963;&#38913;&#31807;1%20(&#33258;&#21205;&#20786;&#2338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大一</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人數</c:v>
                </c:pt>
              </c:strCache>
            </c:strRef>
          </c:cat>
          <c:val>
            <c:numRef>
              <c:f>工作表1!$B$2</c:f>
              <c:numCache>
                <c:formatCode>General</c:formatCode>
                <c:ptCount val="1"/>
                <c:pt idx="0">
                  <c:v>67</c:v>
                </c:pt>
              </c:numCache>
            </c:numRef>
          </c:val>
          <c:extLst>
            <c:ext xmlns:c16="http://schemas.microsoft.com/office/drawing/2014/chart" uri="{C3380CC4-5D6E-409C-BE32-E72D297353CC}">
              <c16:uniqueId val="{00000000-82EF-455C-B750-141CAC77C2C0}"/>
            </c:ext>
          </c:extLst>
        </c:ser>
        <c:ser>
          <c:idx val="1"/>
          <c:order val="1"/>
          <c:tx>
            <c:strRef>
              <c:f>工作表1!$C$1</c:f>
              <c:strCache>
                <c:ptCount val="1"/>
                <c:pt idx="0">
                  <c:v>大二</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人數</c:v>
                </c:pt>
              </c:strCache>
            </c:strRef>
          </c:cat>
          <c:val>
            <c:numRef>
              <c:f>工作表1!$C$2</c:f>
              <c:numCache>
                <c:formatCode>General</c:formatCode>
                <c:ptCount val="1"/>
                <c:pt idx="0">
                  <c:v>50</c:v>
                </c:pt>
              </c:numCache>
            </c:numRef>
          </c:val>
          <c:extLst>
            <c:ext xmlns:c16="http://schemas.microsoft.com/office/drawing/2014/chart" uri="{C3380CC4-5D6E-409C-BE32-E72D297353CC}">
              <c16:uniqueId val="{00000001-82EF-455C-B750-141CAC77C2C0}"/>
            </c:ext>
          </c:extLst>
        </c:ser>
        <c:ser>
          <c:idx val="2"/>
          <c:order val="2"/>
          <c:tx>
            <c:strRef>
              <c:f>工作表1!$D$1</c:f>
              <c:strCache>
                <c:ptCount val="1"/>
                <c:pt idx="0">
                  <c:v>大三</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人數</c:v>
                </c:pt>
              </c:strCache>
            </c:strRef>
          </c:cat>
          <c:val>
            <c:numRef>
              <c:f>工作表1!$D$2</c:f>
              <c:numCache>
                <c:formatCode>General</c:formatCode>
                <c:ptCount val="1"/>
                <c:pt idx="0">
                  <c:v>34</c:v>
                </c:pt>
              </c:numCache>
            </c:numRef>
          </c:val>
          <c:extLst>
            <c:ext xmlns:c16="http://schemas.microsoft.com/office/drawing/2014/chart" uri="{C3380CC4-5D6E-409C-BE32-E72D297353CC}">
              <c16:uniqueId val="{00000002-82EF-455C-B750-141CAC77C2C0}"/>
            </c:ext>
          </c:extLst>
        </c:ser>
        <c:ser>
          <c:idx val="3"/>
          <c:order val="3"/>
          <c:tx>
            <c:strRef>
              <c:f>工作表1!$E$1</c:f>
              <c:strCache>
                <c:ptCount val="1"/>
                <c:pt idx="0">
                  <c:v>大四</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人數</c:v>
                </c:pt>
              </c:strCache>
            </c:strRef>
          </c:cat>
          <c:val>
            <c:numRef>
              <c:f>工作表1!$E$2</c:f>
              <c:numCache>
                <c:formatCode>General</c:formatCode>
                <c:ptCount val="1"/>
                <c:pt idx="0">
                  <c:v>10</c:v>
                </c:pt>
              </c:numCache>
            </c:numRef>
          </c:val>
          <c:extLst>
            <c:ext xmlns:c16="http://schemas.microsoft.com/office/drawing/2014/chart" uri="{C3380CC4-5D6E-409C-BE32-E72D297353CC}">
              <c16:uniqueId val="{00000003-82EF-455C-B750-141CAC77C2C0}"/>
            </c:ext>
          </c:extLst>
        </c:ser>
        <c:ser>
          <c:idx val="4"/>
          <c:order val="4"/>
          <c:tx>
            <c:strRef>
              <c:f>工作表1!$F$1</c:f>
              <c:strCache>
                <c:ptCount val="1"/>
                <c:pt idx="0">
                  <c:v>大五</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人數</c:v>
                </c:pt>
              </c:strCache>
            </c:strRef>
          </c:cat>
          <c:val>
            <c:numRef>
              <c:f>工作表1!$F$2</c:f>
              <c:numCache>
                <c:formatCode>General</c:formatCode>
                <c:ptCount val="1"/>
                <c:pt idx="0">
                  <c:v>1</c:v>
                </c:pt>
              </c:numCache>
            </c:numRef>
          </c:val>
          <c:extLst>
            <c:ext xmlns:c16="http://schemas.microsoft.com/office/drawing/2014/chart" uri="{C3380CC4-5D6E-409C-BE32-E72D297353CC}">
              <c16:uniqueId val="{00000004-82EF-455C-B750-141CAC77C2C0}"/>
            </c:ext>
          </c:extLst>
        </c:ser>
        <c:dLbls>
          <c:showLegendKey val="0"/>
          <c:showVal val="0"/>
          <c:showCatName val="0"/>
          <c:showSerName val="0"/>
          <c:showPercent val="0"/>
          <c:showBubbleSize val="0"/>
        </c:dLbls>
        <c:gapWidth val="219"/>
        <c:overlap val="-27"/>
        <c:axId val="502152543"/>
        <c:axId val="931072815"/>
      </c:barChart>
      <c:catAx>
        <c:axId val="50215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931072815"/>
        <c:crosses val="autoZero"/>
        <c:auto val="1"/>
        <c:lblAlgn val="ctr"/>
        <c:lblOffset val="100"/>
        <c:noMultiLvlLbl val="0"/>
      </c:catAx>
      <c:valAx>
        <c:axId val="931072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502152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r>
              <a:rPr lang="zh-TW"/>
              <a:t>受測者</a:t>
            </a:r>
            <a:r>
              <a:rPr lang="zh-TW" altLang="zh-TW" sz="1400" b="0" i="0" u="none" strike="noStrike" baseline="0">
                <a:effectLst/>
              </a:rPr>
              <a:t>在意的</a:t>
            </a:r>
            <a:r>
              <a:rPr lang="zh-TW"/>
              <a:t>電子書內容部分</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title>
    <c:autoTitleDeleted val="0"/>
    <c:plotArea>
      <c:layout/>
      <c:barChart>
        <c:barDir val="bar"/>
        <c:grouping val="stacked"/>
        <c:varyColors val="0"/>
        <c:ser>
          <c:idx val="0"/>
          <c:order val="0"/>
          <c:tx>
            <c:strRef>
              <c:f>工作表3!$A$2</c:f>
              <c:strCache>
                <c:ptCount val="1"/>
                <c:pt idx="0">
                  <c:v>前測 大一</c:v>
                </c:pt>
              </c:strCache>
            </c:strRef>
          </c:tx>
          <c:spPr>
            <a:solidFill>
              <a:srgbClr val="66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工作表3!$B$1:$U$1</c:f>
              <c:strCache>
                <c:ptCount val="19"/>
                <c:pt idx="0">
                  <c:v>與個人興趣相符</c:v>
                </c:pt>
                <c:pt idx="3">
                  <c:v>課程參考或推薦閱讀資料</c:v>
                </c:pt>
                <c:pt idx="6">
                  <c:v>語言</c:v>
                </c:pt>
                <c:pt idx="9">
                  <c:v>教師要求</c:v>
                </c:pt>
                <c:pt idx="12">
                  <c:v>他人的介紹</c:v>
                </c:pt>
                <c:pt idx="15">
                  <c:v>獲獎書或熱門書</c:v>
                </c:pt>
                <c:pt idx="18">
                  <c:v>其他</c:v>
                </c:pt>
              </c:strCache>
            </c:strRef>
          </c:cat>
          <c:val>
            <c:numRef>
              <c:f>工作表3!$B$2:$U$2</c:f>
              <c:numCache>
                <c:formatCode>General</c:formatCode>
                <c:ptCount val="20"/>
                <c:pt idx="0">
                  <c:v>57</c:v>
                </c:pt>
                <c:pt idx="3">
                  <c:v>29</c:v>
                </c:pt>
                <c:pt idx="6">
                  <c:v>26</c:v>
                </c:pt>
                <c:pt idx="9">
                  <c:v>11</c:v>
                </c:pt>
                <c:pt idx="12">
                  <c:v>12</c:v>
                </c:pt>
                <c:pt idx="15">
                  <c:v>11</c:v>
                </c:pt>
                <c:pt idx="18">
                  <c:v>0</c:v>
                </c:pt>
              </c:numCache>
            </c:numRef>
          </c:val>
          <c:extLst>
            <c:ext xmlns:c16="http://schemas.microsoft.com/office/drawing/2014/chart" uri="{C3380CC4-5D6E-409C-BE32-E72D297353CC}">
              <c16:uniqueId val="{00000000-94E0-4A43-9246-37E5484C8662}"/>
            </c:ext>
          </c:extLst>
        </c:ser>
        <c:ser>
          <c:idx val="1"/>
          <c:order val="1"/>
          <c:tx>
            <c:strRef>
              <c:f>工作表3!$A$3</c:f>
              <c:strCache>
                <c:ptCount val="1"/>
                <c:pt idx="0">
                  <c:v>前測 大二</c:v>
                </c:pt>
              </c:strCache>
            </c:strRef>
          </c:tx>
          <c:spPr>
            <a:solidFill>
              <a:srgbClr val="FFCC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工作表3!$B$1:$U$1</c:f>
              <c:strCache>
                <c:ptCount val="19"/>
                <c:pt idx="0">
                  <c:v>與個人興趣相符</c:v>
                </c:pt>
                <c:pt idx="3">
                  <c:v>課程參考或推薦閱讀資料</c:v>
                </c:pt>
                <c:pt idx="6">
                  <c:v>語言</c:v>
                </c:pt>
                <c:pt idx="9">
                  <c:v>教師要求</c:v>
                </c:pt>
                <c:pt idx="12">
                  <c:v>他人的介紹</c:v>
                </c:pt>
                <c:pt idx="15">
                  <c:v>獲獎書或熱門書</c:v>
                </c:pt>
                <c:pt idx="18">
                  <c:v>其他</c:v>
                </c:pt>
              </c:strCache>
            </c:strRef>
          </c:cat>
          <c:val>
            <c:numRef>
              <c:f>工作表3!$B$3:$U$3</c:f>
              <c:numCache>
                <c:formatCode>General</c:formatCode>
                <c:ptCount val="20"/>
                <c:pt idx="0">
                  <c:v>43</c:v>
                </c:pt>
                <c:pt idx="3">
                  <c:v>19</c:v>
                </c:pt>
                <c:pt idx="6">
                  <c:v>20</c:v>
                </c:pt>
                <c:pt idx="9">
                  <c:v>11</c:v>
                </c:pt>
                <c:pt idx="12">
                  <c:v>7</c:v>
                </c:pt>
                <c:pt idx="15">
                  <c:v>4</c:v>
                </c:pt>
                <c:pt idx="18">
                  <c:v>2</c:v>
                </c:pt>
              </c:numCache>
            </c:numRef>
          </c:val>
          <c:extLst>
            <c:ext xmlns:c16="http://schemas.microsoft.com/office/drawing/2014/chart" uri="{C3380CC4-5D6E-409C-BE32-E72D297353CC}">
              <c16:uniqueId val="{00000001-94E0-4A43-9246-37E5484C8662}"/>
            </c:ext>
          </c:extLst>
        </c:ser>
        <c:ser>
          <c:idx val="2"/>
          <c:order val="2"/>
          <c:tx>
            <c:strRef>
              <c:f>工作表3!$A$4</c:f>
              <c:strCache>
                <c:ptCount val="1"/>
                <c:pt idx="0">
                  <c:v>前測 大三</c:v>
                </c:pt>
              </c:strCache>
            </c:strRef>
          </c:tx>
          <c:spPr>
            <a:solidFill>
              <a:srgbClr val="CC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工作表3!$B$1:$U$1</c:f>
              <c:strCache>
                <c:ptCount val="19"/>
                <c:pt idx="0">
                  <c:v>與個人興趣相符</c:v>
                </c:pt>
                <c:pt idx="3">
                  <c:v>課程參考或推薦閱讀資料</c:v>
                </c:pt>
                <c:pt idx="6">
                  <c:v>語言</c:v>
                </c:pt>
                <c:pt idx="9">
                  <c:v>教師要求</c:v>
                </c:pt>
                <c:pt idx="12">
                  <c:v>他人的介紹</c:v>
                </c:pt>
                <c:pt idx="15">
                  <c:v>獲獎書或熱門書</c:v>
                </c:pt>
                <c:pt idx="18">
                  <c:v>其他</c:v>
                </c:pt>
              </c:strCache>
            </c:strRef>
          </c:cat>
          <c:val>
            <c:numRef>
              <c:f>工作表3!$B$4:$U$4</c:f>
              <c:numCache>
                <c:formatCode>General</c:formatCode>
                <c:ptCount val="20"/>
                <c:pt idx="0">
                  <c:v>26</c:v>
                </c:pt>
                <c:pt idx="3">
                  <c:v>16</c:v>
                </c:pt>
                <c:pt idx="6">
                  <c:v>11</c:v>
                </c:pt>
                <c:pt idx="9">
                  <c:v>6</c:v>
                </c:pt>
                <c:pt idx="12">
                  <c:v>3</c:v>
                </c:pt>
                <c:pt idx="15">
                  <c:v>7</c:v>
                </c:pt>
                <c:pt idx="18">
                  <c:v>0</c:v>
                </c:pt>
              </c:numCache>
            </c:numRef>
          </c:val>
          <c:extLst>
            <c:ext xmlns:c16="http://schemas.microsoft.com/office/drawing/2014/chart" uri="{C3380CC4-5D6E-409C-BE32-E72D297353CC}">
              <c16:uniqueId val="{00000002-94E0-4A43-9246-37E5484C8662}"/>
            </c:ext>
          </c:extLst>
        </c:ser>
        <c:ser>
          <c:idx val="3"/>
          <c:order val="3"/>
          <c:tx>
            <c:strRef>
              <c:f>工作表3!$A$5</c:f>
              <c:strCache>
                <c:ptCount val="1"/>
                <c:pt idx="0">
                  <c:v>前測 大四</c:v>
                </c:pt>
              </c:strCache>
            </c:strRef>
          </c:tx>
          <c:spPr>
            <a:solidFill>
              <a:srgbClr val="8080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工作表3!$B$1:$U$1</c:f>
              <c:strCache>
                <c:ptCount val="19"/>
                <c:pt idx="0">
                  <c:v>與個人興趣相符</c:v>
                </c:pt>
                <c:pt idx="3">
                  <c:v>課程參考或推薦閱讀資料</c:v>
                </c:pt>
                <c:pt idx="6">
                  <c:v>語言</c:v>
                </c:pt>
                <c:pt idx="9">
                  <c:v>教師要求</c:v>
                </c:pt>
                <c:pt idx="12">
                  <c:v>他人的介紹</c:v>
                </c:pt>
                <c:pt idx="15">
                  <c:v>獲獎書或熱門書</c:v>
                </c:pt>
                <c:pt idx="18">
                  <c:v>其他</c:v>
                </c:pt>
              </c:strCache>
            </c:strRef>
          </c:cat>
          <c:val>
            <c:numRef>
              <c:f>工作表3!$B$5:$U$5</c:f>
              <c:numCache>
                <c:formatCode>General</c:formatCode>
                <c:ptCount val="20"/>
                <c:pt idx="0">
                  <c:v>6</c:v>
                </c:pt>
                <c:pt idx="3">
                  <c:v>5</c:v>
                </c:pt>
                <c:pt idx="6">
                  <c:v>2</c:v>
                </c:pt>
                <c:pt idx="9">
                  <c:v>0</c:v>
                </c:pt>
                <c:pt idx="12">
                  <c:v>0</c:v>
                </c:pt>
                <c:pt idx="15">
                  <c:v>4</c:v>
                </c:pt>
                <c:pt idx="18">
                  <c:v>0</c:v>
                </c:pt>
              </c:numCache>
            </c:numRef>
          </c:val>
          <c:extLst>
            <c:ext xmlns:c16="http://schemas.microsoft.com/office/drawing/2014/chart" uri="{C3380CC4-5D6E-409C-BE32-E72D297353CC}">
              <c16:uniqueId val="{00000003-94E0-4A43-9246-37E5484C8662}"/>
            </c:ext>
          </c:extLst>
        </c:ser>
        <c:ser>
          <c:idx val="4"/>
          <c:order val="4"/>
          <c:tx>
            <c:strRef>
              <c:f>工作表3!$A$6</c:f>
              <c:strCache>
                <c:ptCount val="1"/>
                <c:pt idx="0">
                  <c:v>前測 大五</c:v>
                </c:pt>
              </c:strCache>
            </c:strRef>
          </c:tx>
          <c:spPr>
            <a:solidFill>
              <a:srgbClr val="66FF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工作表3!$B$1:$U$1</c:f>
              <c:strCache>
                <c:ptCount val="19"/>
                <c:pt idx="0">
                  <c:v>與個人興趣相符</c:v>
                </c:pt>
                <c:pt idx="3">
                  <c:v>課程參考或推薦閱讀資料</c:v>
                </c:pt>
                <c:pt idx="6">
                  <c:v>語言</c:v>
                </c:pt>
                <c:pt idx="9">
                  <c:v>教師要求</c:v>
                </c:pt>
                <c:pt idx="12">
                  <c:v>他人的介紹</c:v>
                </c:pt>
                <c:pt idx="15">
                  <c:v>獲獎書或熱門書</c:v>
                </c:pt>
                <c:pt idx="18">
                  <c:v>其他</c:v>
                </c:pt>
              </c:strCache>
            </c:strRef>
          </c:cat>
          <c:val>
            <c:numRef>
              <c:f>工作表3!$B$6:$U$6</c:f>
              <c:numCache>
                <c:formatCode>General</c:formatCode>
                <c:ptCount val="20"/>
                <c:pt idx="0">
                  <c:v>0</c:v>
                </c:pt>
                <c:pt idx="3">
                  <c:v>1</c:v>
                </c:pt>
                <c:pt idx="6">
                  <c:v>0</c:v>
                </c:pt>
                <c:pt idx="9">
                  <c:v>0</c:v>
                </c:pt>
                <c:pt idx="12">
                  <c:v>0</c:v>
                </c:pt>
                <c:pt idx="15">
                  <c:v>0</c:v>
                </c:pt>
                <c:pt idx="18">
                  <c:v>0</c:v>
                </c:pt>
              </c:numCache>
            </c:numRef>
          </c:val>
          <c:extLst>
            <c:ext xmlns:c16="http://schemas.microsoft.com/office/drawing/2014/chart" uri="{C3380CC4-5D6E-409C-BE32-E72D297353CC}">
              <c16:uniqueId val="{00000004-94E0-4A43-9246-37E5484C8662}"/>
            </c:ext>
          </c:extLst>
        </c:ser>
        <c:ser>
          <c:idx val="5"/>
          <c:order val="5"/>
          <c:tx>
            <c:strRef>
              <c:f>工作表3!$A$7</c:f>
              <c:strCache>
                <c:ptCount val="1"/>
                <c:pt idx="0">
                  <c:v>後測 大一</c:v>
                </c:pt>
              </c:strCache>
            </c:strRef>
          </c:tx>
          <c:spPr>
            <a:solidFill>
              <a:srgbClr val="00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工作表3!$B$1:$U$1</c:f>
              <c:strCache>
                <c:ptCount val="19"/>
                <c:pt idx="0">
                  <c:v>與個人興趣相符</c:v>
                </c:pt>
                <c:pt idx="3">
                  <c:v>課程參考或推薦閱讀資料</c:v>
                </c:pt>
                <c:pt idx="6">
                  <c:v>語言</c:v>
                </c:pt>
                <c:pt idx="9">
                  <c:v>教師要求</c:v>
                </c:pt>
                <c:pt idx="12">
                  <c:v>他人的介紹</c:v>
                </c:pt>
                <c:pt idx="15">
                  <c:v>獲獎書或熱門書</c:v>
                </c:pt>
                <c:pt idx="18">
                  <c:v>其他</c:v>
                </c:pt>
              </c:strCache>
            </c:strRef>
          </c:cat>
          <c:val>
            <c:numRef>
              <c:f>工作表3!$B$7:$U$7</c:f>
              <c:numCache>
                <c:formatCode>General</c:formatCode>
                <c:ptCount val="20"/>
                <c:pt idx="1">
                  <c:v>58</c:v>
                </c:pt>
                <c:pt idx="4">
                  <c:v>39</c:v>
                </c:pt>
                <c:pt idx="7">
                  <c:v>22</c:v>
                </c:pt>
                <c:pt idx="10">
                  <c:v>19</c:v>
                </c:pt>
                <c:pt idx="13">
                  <c:v>12</c:v>
                </c:pt>
                <c:pt idx="16">
                  <c:v>11</c:v>
                </c:pt>
                <c:pt idx="19">
                  <c:v>0</c:v>
                </c:pt>
              </c:numCache>
            </c:numRef>
          </c:val>
          <c:extLst>
            <c:ext xmlns:c16="http://schemas.microsoft.com/office/drawing/2014/chart" uri="{C3380CC4-5D6E-409C-BE32-E72D297353CC}">
              <c16:uniqueId val="{00000005-94E0-4A43-9246-37E5484C8662}"/>
            </c:ext>
          </c:extLst>
        </c:ser>
        <c:ser>
          <c:idx val="6"/>
          <c:order val="6"/>
          <c:tx>
            <c:strRef>
              <c:f>工作表3!$A$8</c:f>
              <c:strCache>
                <c:ptCount val="1"/>
                <c:pt idx="0">
                  <c:v>後測 大二</c:v>
                </c:pt>
              </c:strCache>
            </c:strRef>
          </c:tx>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工作表3!$B$1:$U$1</c:f>
              <c:strCache>
                <c:ptCount val="19"/>
                <c:pt idx="0">
                  <c:v>與個人興趣相符</c:v>
                </c:pt>
                <c:pt idx="3">
                  <c:v>課程參考或推薦閱讀資料</c:v>
                </c:pt>
                <c:pt idx="6">
                  <c:v>語言</c:v>
                </c:pt>
                <c:pt idx="9">
                  <c:v>教師要求</c:v>
                </c:pt>
                <c:pt idx="12">
                  <c:v>他人的介紹</c:v>
                </c:pt>
                <c:pt idx="15">
                  <c:v>獲獎書或熱門書</c:v>
                </c:pt>
                <c:pt idx="18">
                  <c:v>其他</c:v>
                </c:pt>
              </c:strCache>
            </c:strRef>
          </c:cat>
          <c:val>
            <c:numRef>
              <c:f>工作表3!$B$8:$U$8</c:f>
              <c:numCache>
                <c:formatCode>General</c:formatCode>
                <c:ptCount val="20"/>
                <c:pt idx="1">
                  <c:v>38</c:v>
                </c:pt>
                <c:pt idx="4">
                  <c:v>25</c:v>
                </c:pt>
                <c:pt idx="7">
                  <c:v>24</c:v>
                </c:pt>
                <c:pt idx="10">
                  <c:v>15</c:v>
                </c:pt>
                <c:pt idx="13">
                  <c:v>10</c:v>
                </c:pt>
                <c:pt idx="16">
                  <c:v>8</c:v>
                </c:pt>
                <c:pt idx="19">
                  <c:v>1</c:v>
                </c:pt>
              </c:numCache>
            </c:numRef>
          </c:val>
          <c:extLst>
            <c:ext xmlns:c16="http://schemas.microsoft.com/office/drawing/2014/chart" uri="{C3380CC4-5D6E-409C-BE32-E72D297353CC}">
              <c16:uniqueId val="{00000006-94E0-4A43-9246-37E5484C8662}"/>
            </c:ext>
          </c:extLst>
        </c:ser>
        <c:ser>
          <c:idx val="7"/>
          <c:order val="7"/>
          <c:tx>
            <c:strRef>
              <c:f>工作表3!$A$9</c:f>
              <c:strCache>
                <c:ptCount val="1"/>
                <c:pt idx="0">
                  <c:v>後測 大三</c:v>
                </c:pt>
              </c:strCache>
            </c:strRef>
          </c:tx>
          <c:spPr>
            <a:solidFill>
              <a:srgbClr val="996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工作表3!$B$1:$U$1</c:f>
              <c:strCache>
                <c:ptCount val="19"/>
                <c:pt idx="0">
                  <c:v>與個人興趣相符</c:v>
                </c:pt>
                <c:pt idx="3">
                  <c:v>課程參考或推薦閱讀資料</c:v>
                </c:pt>
                <c:pt idx="6">
                  <c:v>語言</c:v>
                </c:pt>
                <c:pt idx="9">
                  <c:v>教師要求</c:v>
                </c:pt>
                <c:pt idx="12">
                  <c:v>他人的介紹</c:v>
                </c:pt>
                <c:pt idx="15">
                  <c:v>獲獎書或熱門書</c:v>
                </c:pt>
                <c:pt idx="18">
                  <c:v>其他</c:v>
                </c:pt>
              </c:strCache>
            </c:strRef>
          </c:cat>
          <c:val>
            <c:numRef>
              <c:f>工作表3!$B$9:$U$9</c:f>
              <c:numCache>
                <c:formatCode>General</c:formatCode>
                <c:ptCount val="20"/>
                <c:pt idx="1">
                  <c:v>21</c:v>
                </c:pt>
                <c:pt idx="4">
                  <c:v>23</c:v>
                </c:pt>
                <c:pt idx="7">
                  <c:v>14</c:v>
                </c:pt>
                <c:pt idx="10">
                  <c:v>7</c:v>
                </c:pt>
                <c:pt idx="13">
                  <c:v>3</c:v>
                </c:pt>
                <c:pt idx="16">
                  <c:v>2</c:v>
                </c:pt>
                <c:pt idx="19">
                  <c:v>1</c:v>
                </c:pt>
              </c:numCache>
            </c:numRef>
          </c:val>
          <c:extLst>
            <c:ext xmlns:c16="http://schemas.microsoft.com/office/drawing/2014/chart" uri="{C3380CC4-5D6E-409C-BE32-E72D297353CC}">
              <c16:uniqueId val="{00000007-94E0-4A43-9246-37E5484C8662}"/>
            </c:ext>
          </c:extLst>
        </c:ser>
        <c:ser>
          <c:idx val="8"/>
          <c:order val="8"/>
          <c:tx>
            <c:strRef>
              <c:f>工作表3!$A$10</c:f>
              <c:strCache>
                <c:ptCount val="1"/>
                <c:pt idx="0">
                  <c:v>後測 大四</c:v>
                </c:pt>
              </c:strCache>
            </c:strRef>
          </c:tx>
          <c:spPr>
            <a:solidFill>
              <a:srgbClr val="3333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工作表3!$B$1:$U$1</c:f>
              <c:strCache>
                <c:ptCount val="19"/>
                <c:pt idx="0">
                  <c:v>與個人興趣相符</c:v>
                </c:pt>
                <c:pt idx="3">
                  <c:v>課程參考或推薦閱讀資料</c:v>
                </c:pt>
                <c:pt idx="6">
                  <c:v>語言</c:v>
                </c:pt>
                <c:pt idx="9">
                  <c:v>教師要求</c:v>
                </c:pt>
                <c:pt idx="12">
                  <c:v>他人的介紹</c:v>
                </c:pt>
                <c:pt idx="15">
                  <c:v>獲獎書或熱門書</c:v>
                </c:pt>
                <c:pt idx="18">
                  <c:v>其他</c:v>
                </c:pt>
              </c:strCache>
            </c:strRef>
          </c:cat>
          <c:val>
            <c:numRef>
              <c:f>工作表3!$B$10:$U$10</c:f>
              <c:numCache>
                <c:formatCode>General</c:formatCode>
                <c:ptCount val="20"/>
                <c:pt idx="1">
                  <c:v>7</c:v>
                </c:pt>
                <c:pt idx="4">
                  <c:v>2</c:v>
                </c:pt>
                <c:pt idx="7">
                  <c:v>4</c:v>
                </c:pt>
                <c:pt idx="10">
                  <c:v>1</c:v>
                </c:pt>
                <c:pt idx="13">
                  <c:v>1</c:v>
                </c:pt>
                <c:pt idx="16">
                  <c:v>1</c:v>
                </c:pt>
                <c:pt idx="19">
                  <c:v>0</c:v>
                </c:pt>
              </c:numCache>
            </c:numRef>
          </c:val>
          <c:extLst>
            <c:ext xmlns:c16="http://schemas.microsoft.com/office/drawing/2014/chart" uri="{C3380CC4-5D6E-409C-BE32-E72D297353CC}">
              <c16:uniqueId val="{00000008-94E0-4A43-9246-37E5484C8662}"/>
            </c:ext>
          </c:extLst>
        </c:ser>
        <c:ser>
          <c:idx val="9"/>
          <c:order val="9"/>
          <c:tx>
            <c:strRef>
              <c:f>工作表3!$A$11</c:f>
              <c:strCache>
                <c:ptCount val="1"/>
                <c:pt idx="0">
                  <c:v>後測 大五</c:v>
                </c:pt>
              </c:strCache>
            </c:strRef>
          </c:tx>
          <c:spPr>
            <a:solidFill>
              <a:srgbClr val="33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工作表3!$B$1:$U$1</c:f>
              <c:strCache>
                <c:ptCount val="19"/>
                <c:pt idx="0">
                  <c:v>與個人興趣相符</c:v>
                </c:pt>
                <c:pt idx="3">
                  <c:v>課程參考或推薦閱讀資料</c:v>
                </c:pt>
                <c:pt idx="6">
                  <c:v>語言</c:v>
                </c:pt>
                <c:pt idx="9">
                  <c:v>教師要求</c:v>
                </c:pt>
                <c:pt idx="12">
                  <c:v>他人的介紹</c:v>
                </c:pt>
                <c:pt idx="15">
                  <c:v>獲獎書或熱門書</c:v>
                </c:pt>
                <c:pt idx="18">
                  <c:v>其他</c:v>
                </c:pt>
              </c:strCache>
            </c:strRef>
          </c:cat>
          <c:val>
            <c:numRef>
              <c:f>工作表3!$B$11:$U$11</c:f>
              <c:numCache>
                <c:formatCode>General</c:formatCode>
                <c:ptCount val="20"/>
                <c:pt idx="1">
                  <c:v>0</c:v>
                </c:pt>
                <c:pt idx="4">
                  <c:v>1</c:v>
                </c:pt>
                <c:pt idx="7">
                  <c:v>1</c:v>
                </c:pt>
                <c:pt idx="10">
                  <c:v>0</c:v>
                </c:pt>
                <c:pt idx="13">
                  <c:v>0</c:v>
                </c:pt>
                <c:pt idx="16">
                  <c:v>0</c:v>
                </c:pt>
                <c:pt idx="19">
                  <c:v>0</c:v>
                </c:pt>
              </c:numCache>
            </c:numRef>
          </c:val>
          <c:extLst>
            <c:ext xmlns:c16="http://schemas.microsoft.com/office/drawing/2014/chart" uri="{C3380CC4-5D6E-409C-BE32-E72D297353CC}">
              <c16:uniqueId val="{00000009-94E0-4A43-9246-37E5484C8662}"/>
            </c:ext>
          </c:extLst>
        </c:ser>
        <c:dLbls>
          <c:dLblPos val="ctr"/>
          <c:showLegendKey val="0"/>
          <c:showVal val="1"/>
          <c:showCatName val="0"/>
          <c:showSerName val="0"/>
          <c:showPercent val="0"/>
          <c:showBubbleSize val="0"/>
        </c:dLbls>
        <c:gapWidth val="0"/>
        <c:overlap val="100"/>
        <c:axId val="-447143696"/>
        <c:axId val="-447141520"/>
      </c:barChart>
      <c:catAx>
        <c:axId val="-4471436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r>
                  <a:rPr lang="zh-TW" altLang="en-US"/>
                  <a:t>電子書內容特性項目</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crossAx val="-447141520"/>
        <c:crosses val="autoZero"/>
        <c:auto val="1"/>
        <c:lblAlgn val="ctr"/>
        <c:lblOffset val="100"/>
        <c:noMultiLvlLbl val="0"/>
      </c:catAx>
      <c:valAx>
        <c:axId val="-4471415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r>
                  <a:rPr lang="zh-TW" altLang="en-US"/>
                  <a:t>選擇次數</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crossAx val="-447143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legend>
    <c:plotVisOnly val="1"/>
    <c:dispBlanksAs val="gap"/>
    <c:showDLblsOverMax val="0"/>
  </c:chart>
  <c:spPr>
    <a:noFill/>
    <a:ln>
      <a:noFill/>
    </a:ln>
    <a:effectLst/>
  </c:spPr>
  <c:txPr>
    <a:bodyPr/>
    <a:lstStyle/>
    <a:p>
      <a:pPr>
        <a:lnSpc>
          <a:spcPct val="300000"/>
        </a:lnSpc>
        <a:defRPr baseline="0">
          <a:latin typeface="Times New Roman" panose="02020603050405020304" pitchFamily="18" charset="0"/>
          <a:ea typeface="標楷體" panose="03000509000000000000" pitchFamily="65" charset="-120"/>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r>
              <a:rPr lang="zh-TW"/>
              <a:t>受測者希望取得的本課程圖書館資源</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title>
    <c:autoTitleDeleted val="0"/>
    <c:plotArea>
      <c:layout/>
      <c:barChart>
        <c:barDir val="bar"/>
        <c:grouping val="stacked"/>
        <c:varyColors val="0"/>
        <c:ser>
          <c:idx val="0"/>
          <c:order val="0"/>
          <c:tx>
            <c:strRef>
              <c:f>工作表10!$A$2</c:f>
              <c:strCache>
                <c:ptCount val="1"/>
                <c:pt idx="0">
                  <c:v>前測 大一</c:v>
                </c:pt>
              </c:strCache>
            </c:strRef>
          </c:tx>
          <c:spPr>
            <a:solidFill>
              <a:srgbClr val="66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工作表10!$B$1:$O$1</c:f>
              <c:strCache>
                <c:ptCount val="13"/>
                <c:pt idx="0">
                  <c:v>參考閱讀電子書書單</c:v>
                </c:pt>
                <c:pt idx="3">
                  <c:v>課程相關其他電子書推薦清單</c:v>
                </c:pt>
                <c:pt idx="6">
                  <c:v>課程相關主題電子資源平台</c:v>
                </c:pt>
                <c:pt idx="9">
                  <c:v>學科館員諮詢服務</c:v>
                </c:pt>
                <c:pt idx="12">
                  <c:v>其他</c:v>
                </c:pt>
              </c:strCache>
            </c:strRef>
          </c:cat>
          <c:val>
            <c:numRef>
              <c:f>工作表10!$B$2:$O$2</c:f>
              <c:numCache>
                <c:formatCode>General</c:formatCode>
                <c:ptCount val="14"/>
                <c:pt idx="0">
                  <c:v>19</c:v>
                </c:pt>
                <c:pt idx="3">
                  <c:v>27</c:v>
                </c:pt>
                <c:pt idx="6">
                  <c:v>18</c:v>
                </c:pt>
                <c:pt idx="9">
                  <c:v>3</c:v>
                </c:pt>
                <c:pt idx="12">
                  <c:v>0</c:v>
                </c:pt>
              </c:numCache>
            </c:numRef>
          </c:val>
          <c:extLst>
            <c:ext xmlns:c16="http://schemas.microsoft.com/office/drawing/2014/chart" uri="{C3380CC4-5D6E-409C-BE32-E72D297353CC}">
              <c16:uniqueId val="{00000000-A007-49F2-96E1-1BFCA74B96C9}"/>
            </c:ext>
          </c:extLst>
        </c:ser>
        <c:ser>
          <c:idx val="1"/>
          <c:order val="1"/>
          <c:tx>
            <c:strRef>
              <c:f>工作表10!$A$3</c:f>
              <c:strCache>
                <c:ptCount val="1"/>
                <c:pt idx="0">
                  <c:v>前測 大二</c:v>
                </c:pt>
              </c:strCache>
            </c:strRef>
          </c:tx>
          <c:spPr>
            <a:solidFill>
              <a:srgbClr val="FFCC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工作表10!$B$1:$O$1</c:f>
              <c:strCache>
                <c:ptCount val="13"/>
                <c:pt idx="0">
                  <c:v>參考閱讀電子書書單</c:v>
                </c:pt>
                <c:pt idx="3">
                  <c:v>課程相關其他電子書推薦清單</c:v>
                </c:pt>
                <c:pt idx="6">
                  <c:v>課程相關主題電子資源平台</c:v>
                </c:pt>
                <c:pt idx="9">
                  <c:v>學科館員諮詢服務</c:v>
                </c:pt>
                <c:pt idx="12">
                  <c:v>其他</c:v>
                </c:pt>
              </c:strCache>
            </c:strRef>
          </c:cat>
          <c:val>
            <c:numRef>
              <c:f>工作表10!$B$3:$O$3</c:f>
              <c:numCache>
                <c:formatCode>General</c:formatCode>
                <c:ptCount val="14"/>
                <c:pt idx="0">
                  <c:v>14</c:v>
                </c:pt>
                <c:pt idx="3">
                  <c:v>12</c:v>
                </c:pt>
                <c:pt idx="6">
                  <c:v>17</c:v>
                </c:pt>
                <c:pt idx="9">
                  <c:v>4</c:v>
                </c:pt>
                <c:pt idx="12">
                  <c:v>3</c:v>
                </c:pt>
              </c:numCache>
            </c:numRef>
          </c:val>
          <c:extLst>
            <c:ext xmlns:c16="http://schemas.microsoft.com/office/drawing/2014/chart" uri="{C3380CC4-5D6E-409C-BE32-E72D297353CC}">
              <c16:uniqueId val="{00000001-A007-49F2-96E1-1BFCA74B96C9}"/>
            </c:ext>
          </c:extLst>
        </c:ser>
        <c:ser>
          <c:idx val="2"/>
          <c:order val="2"/>
          <c:tx>
            <c:strRef>
              <c:f>工作表10!$A$4</c:f>
              <c:strCache>
                <c:ptCount val="1"/>
                <c:pt idx="0">
                  <c:v>前測 大三</c:v>
                </c:pt>
              </c:strCache>
            </c:strRef>
          </c:tx>
          <c:spPr>
            <a:solidFill>
              <a:srgbClr val="CC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工作表10!$B$1:$O$1</c:f>
              <c:strCache>
                <c:ptCount val="13"/>
                <c:pt idx="0">
                  <c:v>參考閱讀電子書書單</c:v>
                </c:pt>
                <c:pt idx="3">
                  <c:v>課程相關其他電子書推薦清單</c:v>
                </c:pt>
                <c:pt idx="6">
                  <c:v>課程相關主題電子資源平台</c:v>
                </c:pt>
                <c:pt idx="9">
                  <c:v>學科館員諮詢服務</c:v>
                </c:pt>
                <c:pt idx="12">
                  <c:v>其他</c:v>
                </c:pt>
              </c:strCache>
            </c:strRef>
          </c:cat>
          <c:val>
            <c:numRef>
              <c:f>工作表10!$B$4:$O$4</c:f>
              <c:numCache>
                <c:formatCode>General</c:formatCode>
                <c:ptCount val="14"/>
                <c:pt idx="0">
                  <c:v>11</c:v>
                </c:pt>
                <c:pt idx="3">
                  <c:v>8</c:v>
                </c:pt>
                <c:pt idx="6">
                  <c:v>11</c:v>
                </c:pt>
                <c:pt idx="9">
                  <c:v>4</c:v>
                </c:pt>
                <c:pt idx="12">
                  <c:v>0</c:v>
                </c:pt>
              </c:numCache>
            </c:numRef>
          </c:val>
          <c:extLst>
            <c:ext xmlns:c16="http://schemas.microsoft.com/office/drawing/2014/chart" uri="{C3380CC4-5D6E-409C-BE32-E72D297353CC}">
              <c16:uniqueId val="{00000002-A007-49F2-96E1-1BFCA74B96C9}"/>
            </c:ext>
          </c:extLst>
        </c:ser>
        <c:ser>
          <c:idx val="3"/>
          <c:order val="3"/>
          <c:tx>
            <c:strRef>
              <c:f>工作表10!$A$5</c:f>
              <c:strCache>
                <c:ptCount val="1"/>
                <c:pt idx="0">
                  <c:v>前測 大四</c:v>
                </c:pt>
              </c:strCache>
            </c:strRef>
          </c:tx>
          <c:spPr>
            <a:solidFill>
              <a:srgbClr val="8080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工作表10!$B$1:$O$1</c:f>
              <c:strCache>
                <c:ptCount val="13"/>
                <c:pt idx="0">
                  <c:v>參考閱讀電子書書單</c:v>
                </c:pt>
                <c:pt idx="3">
                  <c:v>課程相關其他電子書推薦清單</c:v>
                </c:pt>
                <c:pt idx="6">
                  <c:v>課程相關主題電子資源平台</c:v>
                </c:pt>
                <c:pt idx="9">
                  <c:v>學科館員諮詢服務</c:v>
                </c:pt>
                <c:pt idx="12">
                  <c:v>其他</c:v>
                </c:pt>
              </c:strCache>
            </c:strRef>
          </c:cat>
          <c:val>
            <c:numRef>
              <c:f>工作表10!$B$5:$O$5</c:f>
              <c:numCache>
                <c:formatCode>General</c:formatCode>
                <c:ptCount val="14"/>
                <c:pt idx="0">
                  <c:v>3</c:v>
                </c:pt>
                <c:pt idx="3">
                  <c:v>3</c:v>
                </c:pt>
                <c:pt idx="6">
                  <c:v>4</c:v>
                </c:pt>
                <c:pt idx="9">
                  <c:v>0</c:v>
                </c:pt>
                <c:pt idx="12">
                  <c:v>0</c:v>
                </c:pt>
              </c:numCache>
            </c:numRef>
          </c:val>
          <c:extLst>
            <c:ext xmlns:c16="http://schemas.microsoft.com/office/drawing/2014/chart" uri="{C3380CC4-5D6E-409C-BE32-E72D297353CC}">
              <c16:uniqueId val="{00000003-A007-49F2-96E1-1BFCA74B96C9}"/>
            </c:ext>
          </c:extLst>
        </c:ser>
        <c:ser>
          <c:idx val="4"/>
          <c:order val="4"/>
          <c:tx>
            <c:strRef>
              <c:f>工作表10!$A$6</c:f>
              <c:strCache>
                <c:ptCount val="1"/>
                <c:pt idx="0">
                  <c:v>前測 大五</c:v>
                </c:pt>
              </c:strCache>
            </c:strRef>
          </c:tx>
          <c:spPr>
            <a:solidFill>
              <a:srgbClr val="66FF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工作表10!$B$1:$O$1</c:f>
              <c:strCache>
                <c:ptCount val="13"/>
                <c:pt idx="0">
                  <c:v>參考閱讀電子書書單</c:v>
                </c:pt>
                <c:pt idx="3">
                  <c:v>課程相關其他電子書推薦清單</c:v>
                </c:pt>
                <c:pt idx="6">
                  <c:v>課程相關主題電子資源平台</c:v>
                </c:pt>
                <c:pt idx="9">
                  <c:v>學科館員諮詢服務</c:v>
                </c:pt>
                <c:pt idx="12">
                  <c:v>其他</c:v>
                </c:pt>
              </c:strCache>
            </c:strRef>
          </c:cat>
          <c:val>
            <c:numRef>
              <c:f>工作表10!$B$6:$O$6</c:f>
              <c:numCache>
                <c:formatCode>General</c:formatCode>
                <c:ptCount val="14"/>
                <c:pt idx="0">
                  <c:v>0</c:v>
                </c:pt>
                <c:pt idx="3">
                  <c:v>1</c:v>
                </c:pt>
                <c:pt idx="6">
                  <c:v>0</c:v>
                </c:pt>
                <c:pt idx="9">
                  <c:v>0</c:v>
                </c:pt>
                <c:pt idx="12">
                  <c:v>0</c:v>
                </c:pt>
              </c:numCache>
            </c:numRef>
          </c:val>
          <c:extLst>
            <c:ext xmlns:c16="http://schemas.microsoft.com/office/drawing/2014/chart" uri="{C3380CC4-5D6E-409C-BE32-E72D297353CC}">
              <c16:uniqueId val="{00000004-A007-49F2-96E1-1BFCA74B96C9}"/>
            </c:ext>
          </c:extLst>
        </c:ser>
        <c:ser>
          <c:idx val="5"/>
          <c:order val="5"/>
          <c:tx>
            <c:strRef>
              <c:f>工作表10!$A$7</c:f>
              <c:strCache>
                <c:ptCount val="1"/>
                <c:pt idx="0">
                  <c:v>後測 大一</c:v>
                </c:pt>
              </c:strCache>
            </c:strRef>
          </c:tx>
          <c:spPr>
            <a:solidFill>
              <a:srgbClr val="00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工作表10!$B$1:$O$1</c:f>
              <c:strCache>
                <c:ptCount val="13"/>
                <c:pt idx="0">
                  <c:v>參考閱讀電子書書單</c:v>
                </c:pt>
                <c:pt idx="3">
                  <c:v>課程相關其他電子書推薦清單</c:v>
                </c:pt>
                <c:pt idx="6">
                  <c:v>課程相關主題電子資源平台</c:v>
                </c:pt>
                <c:pt idx="9">
                  <c:v>學科館員諮詢服務</c:v>
                </c:pt>
                <c:pt idx="12">
                  <c:v>其他</c:v>
                </c:pt>
              </c:strCache>
            </c:strRef>
          </c:cat>
          <c:val>
            <c:numRef>
              <c:f>工作表10!$B$7:$O$7</c:f>
              <c:numCache>
                <c:formatCode>General</c:formatCode>
                <c:ptCount val="14"/>
                <c:pt idx="1">
                  <c:v>18</c:v>
                </c:pt>
                <c:pt idx="4">
                  <c:v>20</c:v>
                </c:pt>
                <c:pt idx="7">
                  <c:v>23</c:v>
                </c:pt>
                <c:pt idx="10">
                  <c:v>6</c:v>
                </c:pt>
                <c:pt idx="13">
                  <c:v>0</c:v>
                </c:pt>
              </c:numCache>
            </c:numRef>
          </c:val>
          <c:extLst>
            <c:ext xmlns:c16="http://schemas.microsoft.com/office/drawing/2014/chart" uri="{C3380CC4-5D6E-409C-BE32-E72D297353CC}">
              <c16:uniqueId val="{00000005-A007-49F2-96E1-1BFCA74B96C9}"/>
            </c:ext>
          </c:extLst>
        </c:ser>
        <c:ser>
          <c:idx val="6"/>
          <c:order val="6"/>
          <c:tx>
            <c:strRef>
              <c:f>工作表10!$A$8</c:f>
              <c:strCache>
                <c:ptCount val="1"/>
                <c:pt idx="0">
                  <c:v>後測 大二</c:v>
                </c:pt>
              </c:strCache>
            </c:strRef>
          </c:tx>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工作表10!$B$1:$O$1</c:f>
              <c:strCache>
                <c:ptCount val="13"/>
                <c:pt idx="0">
                  <c:v>參考閱讀電子書書單</c:v>
                </c:pt>
                <c:pt idx="3">
                  <c:v>課程相關其他電子書推薦清單</c:v>
                </c:pt>
                <c:pt idx="6">
                  <c:v>課程相關主題電子資源平台</c:v>
                </c:pt>
                <c:pt idx="9">
                  <c:v>學科館員諮詢服務</c:v>
                </c:pt>
                <c:pt idx="12">
                  <c:v>其他</c:v>
                </c:pt>
              </c:strCache>
            </c:strRef>
          </c:cat>
          <c:val>
            <c:numRef>
              <c:f>工作表10!$B$8:$O$8</c:f>
              <c:numCache>
                <c:formatCode>General</c:formatCode>
                <c:ptCount val="14"/>
                <c:pt idx="1">
                  <c:v>19</c:v>
                </c:pt>
                <c:pt idx="4">
                  <c:v>11</c:v>
                </c:pt>
                <c:pt idx="7">
                  <c:v>13</c:v>
                </c:pt>
                <c:pt idx="10">
                  <c:v>3</c:v>
                </c:pt>
                <c:pt idx="13">
                  <c:v>4</c:v>
                </c:pt>
              </c:numCache>
            </c:numRef>
          </c:val>
          <c:extLst>
            <c:ext xmlns:c16="http://schemas.microsoft.com/office/drawing/2014/chart" uri="{C3380CC4-5D6E-409C-BE32-E72D297353CC}">
              <c16:uniqueId val="{00000006-A007-49F2-96E1-1BFCA74B96C9}"/>
            </c:ext>
          </c:extLst>
        </c:ser>
        <c:ser>
          <c:idx val="7"/>
          <c:order val="7"/>
          <c:tx>
            <c:strRef>
              <c:f>工作表10!$A$9</c:f>
              <c:strCache>
                <c:ptCount val="1"/>
                <c:pt idx="0">
                  <c:v>後測 大三</c:v>
                </c:pt>
              </c:strCache>
            </c:strRef>
          </c:tx>
          <c:spPr>
            <a:solidFill>
              <a:srgbClr val="996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工作表10!$B$1:$O$1</c:f>
              <c:strCache>
                <c:ptCount val="13"/>
                <c:pt idx="0">
                  <c:v>參考閱讀電子書書單</c:v>
                </c:pt>
                <c:pt idx="3">
                  <c:v>課程相關其他電子書推薦清單</c:v>
                </c:pt>
                <c:pt idx="6">
                  <c:v>課程相關主題電子資源平台</c:v>
                </c:pt>
                <c:pt idx="9">
                  <c:v>學科館員諮詢服務</c:v>
                </c:pt>
                <c:pt idx="12">
                  <c:v>其他</c:v>
                </c:pt>
              </c:strCache>
            </c:strRef>
          </c:cat>
          <c:val>
            <c:numRef>
              <c:f>工作表10!$B$9:$O$9</c:f>
              <c:numCache>
                <c:formatCode>General</c:formatCode>
                <c:ptCount val="14"/>
                <c:pt idx="1">
                  <c:v>14</c:v>
                </c:pt>
                <c:pt idx="4">
                  <c:v>8</c:v>
                </c:pt>
                <c:pt idx="7">
                  <c:v>10</c:v>
                </c:pt>
                <c:pt idx="10">
                  <c:v>2</c:v>
                </c:pt>
                <c:pt idx="13">
                  <c:v>0</c:v>
                </c:pt>
              </c:numCache>
            </c:numRef>
          </c:val>
          <c:extLst>
            <c:ext xmlns:c16="http://schemas.microsoft.com/office/drawing/2014/chart" uri="{C3380CC4-5D6E-409C-BE32-E72D297353CC}">
              <c16:uniqueId val="{00000007-A007-49F2-96E1-1BFCA74B96C9}"/>
            </c:ext>
          </c:extLst>
        </c:ser>
        <c:ser>
          <c:idx val="8"/>
          <c:order val="8"/>
          <c:tx>
            <c:strRef>
              <c:f>工作表10!$A$10</c:f>
              <c:strCache>
                <c:ptCount val="1"/>
                <c:pt idx="0">
                  <c:v>後測 大四</c:v>
                </c:pt>
              </c:strCache>
            </c:strRef>
          </c:tx>
          <c:spPr>
            <a:solidFill>
              <a:srgbClr val="3333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工作表10!$B$1:$O$1</c:f>
              <c:strCache>
                <c:ptCount val="13"/>
                <c:pt idx="0">
                  <c:v>參考閱讀電子書書單</c:v>
                </c:pt>
                <c:pt idx="3">
                  <c:v>課程相關其他電子書推薦清單</c:v>
                </c:pt>
                <c:pt idx="6">
                  <c:v>課程相關主題電子資源平台</c:v>
                </c:pt>
                <c:pt idx="9">
                  <c:v>學科館員諮詢服務</c:v>
                </c:pt>
                <c:pt idx="12">
                  <c:v>其他</c:v>
                </c:pt>
              </c:strCache>
            </c:strRef>
          </c:cat>
          <c:val>
            <c:numRef>
              <c:f>工作表10!$B$10:$O$10</c:f>
              <c:numCache>
                <c:formatCode>General</c:formatCode>
                <c:ptCount val="14"/>
                <c:pt idx="1">
                  <c:v>4</c:v>
                </c:pt>
                <c:pt idx="4">
                  <c:v>0</c:v>
                </c:pt>
                <c:pt idx="7">
                  <c:v>5</c:v>
                </c:pt>
                <c:pt idx="10">
                  <c:v>1</c:v>
                </c:pt>
                <c:pt idx="13">
                  <c:v>0</c:v>
                </c:pt>
              </c:numCache>
            </c:numRef>
          </c:val>
          <c:extLst>
            <c:ext xmlns:c16="http://schemas.microsoft.com/office/drawing/2014/chart" uri="{C3380CC4-5D6E-409C-BE32-E72D297353CC}">
              <c16:uniqueId val="{00000008-A007-49F2-96E1-1BFCA74B96C9}"/>
            </c:ext>
          </c:extLst>
        </c:ser>
        <c:ser>
          <c:idx val="9"/>
          <c:order val="9"/>
          <c:tx>
            <c:strRef>
              <c:f>工作表10!$A$11</c:f>
              <c:strCache>
                <c:ptCount val="1"/>
                <c:pt idx="0">
                  <c:v>後測 大五</c:v>
                </c:pt>
              </c:strCache>
            </c:strRef>
          </c:tx>
          <c:spPr>
            <a:solidFill>
              <a:srgbClr val="33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工作表10!$B$1:$O$1</c:f>
              <c:strCache>
                <c:ptCount val="13"/>
                <c:pt idx="0">
                  <c:v>參考閱讀電子書書單</c:v>
                </c:pt>
                <c:pt idx="3">
                  <c:v>課程相關其他電子書推薦清單</c:v>
                </c:pt>
                <c:pt idx="6">
                  <c:v>課程相關主題電子資源平台</c:v>
                </c:pt>
                <c:pt idx="9">
                  <c:v>學科館員諮詢服務</c:v>
                </c:pt>
                <c:pt idx="12">
                  <c:v>其他</c:v>
                </c:pt>
              </c:strCache>
            </c:strRef>
          </c:cat>
          <c:val>
            <c:numRef>
              <c:f>工作表10!$B$11:$O$11</c:f>
              <c:numCache>
                <c:formatCode>General</c:formatCode>
                <c:ptCount val="14"/>
                <c:pt idx="1">
                  <c:v>1</c:v>
                </c:pt>
                <c:pt idx="4">
                  <c:v>0</c:v>
                </c:pt>
                <c:pt idx="7">
                  <c:v>0</c:v>
                </c:pt>
                <c:pt idx="10">
                  <c:v>0</c:v>
                </c:pt>
                <c:pt idx="13">
                  <c:v>0</c:v>
                </c:pt>
              </c:numCache>
            </c:numRef>
          </c:val>
          <c:extLst>
            <c:ext xmlns:c16="http://schemas.microsoft.com/office/drawing/2014/chart" uri="{C3380CC4-5D6E-409C-BE32-E72D297353CC}">
              <c16:uniqueId val="{00000009-A007-49F2-96E1-1BFCA74B96C9}"/>
            </c:ext>
          </c:extLst>
        </c:ser>
        <c:dLbls>
          <c:dLblPos val="ctr"/>
          <c:showLegendKey val="0"/>
          <c:showVal val="1"/>
          <c:showCatName val="0"/>
          <c:showSerName val="0"/>
          <c:showPercent val="0"/>
          <c:showBubbleSize val="0"/>
        </c:dLbls>
        <c:gapWidth val="0"/>
        <c:overlap val="100"/>
        <c:axId val="-447136624"/>
        <c:axId val="-356133200"/>
      </c:barChart>
      <c:catAx>
        <c:axId val="-4471366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r>
                  <a:rPr lang="zh-TW" altLang="en-US"/>
                  <a:t>圖書館提供資源類型</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crossAx val="-356133200"/>
        <c:crosses val="autoZero"/>
        <c:auto val="1"/>
        <c:lblAlgn val="ctr"/>
        <c:lblOffset val="100"/>
        <c:noMultiLvlLbl val="0"/>
      </c:catAx>
      <c:valAx>
        <c:axId val="-3561332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r>
                  <a:rPr lang="zh-TW" altLang="en-US"/>
                  <a:t>選擇人數</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crossAx val="-44713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legend>
    <c:plotVisOnly val="1"/>
    <c:dispBlanksAs val="gap"/>
    <c:showDLblsOverMax val="0"/>
  </c:chart>
  <c:spPr>
    <a:noFill/>
    <a:ln>
      <a:noFill/>
    </a:ln>
    <a:effectLst/>
  </c:spPr>
  <c:txPr>
    <a:bodyPr/>
    <a:lstStyle/>
    <a:p>
      <a:pPr>
        <a:defRPr baseline="0">
          <a:latin typeface="Times New Roman" panose="02020603050405020304" pitchFamily="18" charset="0"/>
          <a:ea typeface="標楷體" panose="03000509000000000000" pitchFamily="65" charset="-12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D2713-E3A8-4B4E-BC21-3D1D791F6A2E}" type="doc">
      <dgm:prSet loTypeId="urn:microsoft.com/office/officeart/2005/8/layout/process1" loCatId="process" qsTypeId="urn:microsoft.com/office/officeart/2005/8/quickstyle/simple1" qsCatId="simple" csTypeId="urn:microsoft.com/office/officeart/2005/8/colors/accent1_2" csCatId="accent1" phldr="1"/>
      <dgm:spPr/>
    </dgm:pt>
    <dgm:pt modelId="{53E8FE4D-CF5E-4223-A521-B965CD974BA5}">
      <dgm:prSet phldrT="[文字]" custT="1"/>
      <dgm:spPr/>
      <dgm:t>
        <a:bodyPr/>
        <a:lstStyle/>
        <a:p>
          <a:r>
            <a:rPr lang="zh-TW" altLang="en-US" sz="2000" dirty="0">
              <a:latin typeface="微軟正黑體" panose="020B0604030504040204" pitchFamily="34" charset="-120"/>
              <a:ea typeface="微軟正黑體" panose="020B0604030504040204" pitchFamily="34" charset="-120"/>
            </a:rPr>
            <a:t>研究目的</a:t>
          </a:r>
        </a:p>
      </dgm:t>
    </dgm:pt>
    <dgm:pt modelId="{A311EC27-7230-42F0-B146-06DE2B736CCF}" type="parTrans" cxnId="{3EAE50E2-EC8F-4878-9014-DFEF35B7460B}">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63A39732-D6F2-41E9-A6DC-B6412AACF594}" type="sibTrans" cxnId="{3EAE50E2-EC8F-4878-9014-DFEF35B7460B}">
      <dgm:prSet custT="1"/>
      <dgm:spPr/>
      <dgm:t>
        <a:bodyPr/>
        <a:lstStyle/>
        <a:p>
          <a:endParaRPr lang="zh-TW" altLang="en-US" sz="1200">
            <a:latin typeface="微軟正黑體" panose="020B0604030504040204" pitchFamily="34" charset="-120"/>
            <a:ea typeface="微軟正黑體" panose="020B0604030504040204" pitchFamily="34" charset="-120"/>
          </a:endParaRPr>
        </a:p>
      </dgm:t>
    </dgm:pt>
    <dgm:pt modelId="{15D7C8E1-C6F7-4493-BDCB-4907BDC1A8A8}">
      <dgm:prSet phldrT="[文字]" custT="1"/>
      <dgm:spPr/>
      <dgm:t>
        <a:bodyPr/>
        <a:lstStyle/>
        <a:p>
          <a:r>
            <a:rPr lang="zh-TW" altLang="en-US" sz="2000" dirty="0">
              <a:latin typeface="微軟正黑體" panose="020B0604030504040204" pitchFamily="34" charset="-120"/>
              <a:ea typeface="微軟正黑體" panose="020B0604030504040204" pitchFamily="34" charset="-120"/>
            </a:rPr>
            <a:t>研究方法</a:t>
          </a:r>
        </a:p>
      </dgm:t>
    </dgm:pt>
    <dgm:pt modelId="{58FCB64A-BF24-49C8-8E37-C16D50C9D0AE}" type="parTrans" cxnId="{289A32F5-B85B-4BDF-B5A0-7DE7BB11CEA8}">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6D3EB182-C6DB-4AF5-B692-2F63E7250853}" type="sibTrans" cxnId="{289A32F5-B85B-4BDF-B5A0-7DE7BB11CEA8}">
      <dgm:prSet custT="1"/>
      <dgm:spPr/>
      <dgm:t>
        <a:bodyPr/>
        <a:lstStyle/>
        <a:p>
          <a:endParaRPr lang="zh-TW" altLang="en-US" sz="1200">
            <a:latin typeface="微軟正黑體" panose="020B0604030504040204" pitchFamily="34" charset="-120"/>
            <a:ea typeface="微軟正黑體" panose="020B0604030504040204" pitchFamily="34" charset="-120"/>
          </a:endParaRPr>
        </a:p>
      </dgm:t>
    </dgm:pt>
    <dgm:pt modelId="{367796ED-1799-4FC1-9691-90685557DCA1}">
      <dgm:prSet phldrT="[文字]" custT="1"/>
      <dgm:spPr/>
      <dgm:t>
        <a:bodyPr/>
        <a:lstStyle/>
        <a:p>
          <a:r>
            <a:rPr lang="zh-TW" altLang="en-US" sz="2000" dirty="0">
              <a:latin typeface="微軟正黑體" panose="020B0604030504040204" pitchFamily="34" charset="-120"/>
              <a:ea typeface="微軟正黑體" panose="020B0604030504040204" pitchFamily="34" charset="-120"/>
            </a:rPr>
            <a:t>研究結果</a:t>
          </a:r>
        </a:p>
      </dgm:t>
    </dgm:pt>
    <dgm:pt modelId="{EEDE4A97-FB0B-49C5-811A-8AA75C213CA9}" type="parTrans" cxnId="{40522A53-7BC8-48CB-830E-F1EE4BBA1595}">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3E1EB326-2768-4FAB-B950-E8A98F12B1E9}" type="sibTrans" cxnId="{40522A53-7BC8-48CB-830E-F1EE4BBA1595}">
      <dgm:prSet custT="1"/>
      <dgm:spPr/>
      <dgm:t>
        <a:bodyPr/>
        <a:lstStyle/>
        <a:p>
          <a:endParaRPr lang="zh-TW" altLang="en-US" sz="1200">
            <a:latin typeface="微軟正黑體" panose="020B0604030504040204" pitchFamily="34" charset="-120"/>
            <a:ea typeface="微軟正黑體" panose="020B0604030504040204" pitchFamily="34" charset="-120"/>
          </a:endParaRPr>
        </a:p>
      </dgm:t>
    </dgm:pt>
    <dgm:pt modelId="{F67E6F65-6A5F-47EE-9799-9CBF900EA812}">
      <dgm:prSet phldrT="[文字]" custT="1"/>
      <dgm:spPr/>
      <dgm:t>
        <a:bodyPr/>
        <a:lstStyle/>
        <a:p>
          <a:r>
            <a:rPr lang="zh-TW" altLang="en-US" sz="2000" dirty="0">
              <a:latin typeface="微軟正黑體" panose="020B0604030504040204" pitchFamily="34" charset="-120"/>
              <a:ea typeface="微軟正黑體" panose="020B0604030504040204" pitchFamily="34" charset="-120"/>
            </a:rPr>
            <a:t>研究建議</a:t>
          </a:r>
        </a:p>
      </dgm:t>
    </dgm:pt>
    <dgm:pt modelId="{0643723E-F0D7-4B8E-B411-0865ACBF3BA1}" type="parTrans" cxnId="{B5C2A2E2-93A6-44C1-9CE9-98EF5800A6B1}">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61EF92AB-3A5C-4942-A7E4-112824875A7C}" type="sibTrans" cxnId="{B5C2A2E2-93A6-44C1-9CE9-98EF5800A6B1}">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D10457BA-192E-4F97-B3E6-B4D3C8B349BB}" type="pres">
      <dgm:prSet presAssocID="{775D2713-E3A8-4B4E-BC21-3D1D791F6A2E}" presName="Name0" presStyleCnt="0">
        <dgm:presLayoutVars>
          <dgm:dir/>
          <dgm:resizeHandles val="exact"/>
        </dgm:presLayoutVars>
      </dgm:prSet>
      <dgm:spPr/>
    </dgm:pt>
    <dgm:pt modelId="{978CCCC8-855E-49D0-9B9B-A04D861DB11F}" type="pres">
      <dgm:prSet presAssocID="{53E8FE4D-CF5E-4223-A521-B965CD974BA5}" presName="node" presStyleLbl="node1" presStyleIdx="0" presStyleCnt="4">
        <dgm:presLayoutVars>
          <dgm:bulletEnabled val="1"/>
        </dgm:presLayoutVars>
      </dgm:prSet>
      <dgm:spPr/>
    </dgm:pt>
    <dgm:pt modelId="{1424D8FB-68ED-41A8-A006-26F4EFA21B57}" type="pres">
      <dgm:prSet presAssocID="{63A39732-D6F2-41E9-A6DC-B6412AACF594}" presName="sibTrans" presStyleLbl="sibTrans2D1" presStyleIdx="0" presStyleCnt="3"/>
      <dgm:spPr/>
    </dgm:pt>
    <dgm:pt modelId="{99793588-3345-4334-8166-F8B11B7EE5BE}" type="pres">
      <dgm:prSet presAssocID="{63A39732-D6F2-41E9-A6DC-B6412AACF594}" presName="connectorText" presStyleLbl="sibTrans2D1" presStyleIdx="0" presStyleCnt="3"/>
      <dgm:spPr/>
    </dgm:pt>
    <dgm:pt modelId="{F8CCB44A-95DF-490A-A874-475A1BB16C15}" type="pres">
      <dgm:prSet presAssocID="{15D7C8E1-C6F7-4493-BDCB-4907BDC1A8A8}" presName="node" presStyleLbl="node1" presStyleIdx="1" presStyleCnt="4">
        <dgm:presLayoutVars>
          <dgm:bulletEnabled val="1"/>
        </dgm:presLayoutVars>
      </dgm:prSet>
      <dgm:spPr/>
    </dgm:pt>
    <dgm:pt modelId="{01656BC4-ACC3-4848-8F9E-BDB7DD7DCE69}" type="pres">
      <dgm:prSet presAssocID="{6D3EB182-C6DB-4AF5-B692-2F63E7250853}" presName="sibTrans" presStyleLbl="sibTrans2D1" presStyleIdx="1" presStyleCnt="3"/>
      <dgm:spPr/>
    </dgm:pt>
    <dgm:pt modelId="{738C163D-3C1C-456A-A6A9-0FDB537AAF9C}" type="pres">
      <dgm:prSet presAssocID="{6D3EB182-C6DB-4AF5-B692-2F63E7250853}" presName="connectorText" presStyleLbl="sibTrans2D1" presStyleIdx="1" presStyleCnt="3"/>
      <dgm:spPr/>
    </dgm:pt>
    <dgm:pt modelId="{E88EC8A0-B6E2-4E79-8DAA-68B6963259CA}" type="pres">
      <dgm:prSet presAssocID="{367796ED-1799-4FC1-9691-90685557DCA1}" presName="node" presStyleLbl="node1" presStyleIdx="2" presStyleCnt="4">
        <dgm:presLayoutVars>
          <dgm:bulletEnabled val="1"/>
        </dgm:presLayoutVars>
      </dgm:prSet>
      <dgm:spPr/>
    </dgm:pt>
    <dgm:pt modelId="{5EE2E658-79DA-476E-9E4E-2A570626D631}" type="pres">
      <dgm:prSet presAssocID="{3E1EB326-2768-4FAB-B950-E8A98F12B1E9}" presName="sibTrans" presStyleLbl="sibTrans2D1" presStyleIdx="2" presStyleCnt="3"/>
      <dgm:spPr/>
    </dgm:pt>
    <dgm:pt modelId="{06DF7601-2C1F-451B-902C-C4E949181A49}" type="pres">
      <dgm:prSet presAssocID="{3E1EB326-2768-4FAB-B950-E8A98F12B1E9}" presName="connectorText" presStyleLbl="sibTrans2D1" presStyleIdx="2" presStyleCnt="3"/>
      <dgm:spPr/>
    </dgm:pt>
    <dgm:pt modelId="{C30C8EF1-21E1-4AAF-A0BF-A71C408E23FF}" type="pres">
      <dgm:prSet presAssocID="{F67E6F65-6A5F-47EE-9799-9CBF900EA812}" presName="node" presStyleLbl="node1" presStyleIdx="3" presStyleCnt="4">
        <dgm:presLayoutVars>
          <dgm:bulletEnabled val="1"/>
        </dgm:presLayoutVars>
      </dgm:prSet>
      <dgm:spPr/>
    </dgm:pt>
  </dgm:ptLst>
  <dgm:cxnLst>
    <dgm:cxn modelId="{9CC06B00-79C9-48E5-A8A5-C2E0960D0A18}" type="presOf" srcId="{3E1EB326-2768-4FAB-B950-E8A98F12B1E9}" destId="{5EE2E658-79DA-476E-9E4E-2A570626D631}" srcOrd="0" destOrd="0" presId="urn:microsoft.com/office/officeart/2005/8/layout/process1"/>
    <dgm:cxn modelId="{620AD601-82EC-4CE0-A6EA-39C3CFEAC845}" type="presOf" srcId="{6D3EB182-C6DB-4AF5-B692-2F63E7250853}" destId="{01656BC4-ACC3-4848-8F9E-BDB7DD7DCE69}" srcOrd="0" destOrd="0" presId="urn:microsoft.com/office/officeart/2005/8/layout/process1"/>
    <dgm:cxn modelId="{4BE9B804-9C88-499E-B78E-7AC1C5D0F1DF}" type="presOf" srcId="{15D7C8E1-C6F7-4493-BDCB-4907BDC1A8A8}" destId="{F8CCB44A-95DF-490A-A874-475A1BB16C15}" srcOrd="0" destOrd="0" presId="urn:microsoft.com/office/officeart/2005/8/layout/process1"/>
    <dgm:cxn modelId="{8D7B7B10-C8FF-4FB6-844C-1C2F6CB7EE7F}" type="presOf" srcId="{775D2713-E3A8-4B4E-BC21-3D1D791F6A2E}" destId="{D10457BA-192E-4F97-B3E6-B4D3C8B349BB}" srcOrd="0" destOrd="0" presId="urn:microsoft.com/office/officeart/2005/8/layout/process1"/>
    <dgm:cxn modelId="{08FEA919-FA36-4732-8097-CA725B497C38}" type="presOf" srcId="{367796ED-1799-4FC1-9691-90685557DCA1}" destId="{E88EC8A0-B6E2-4E79-8DAA-68B6963259CA}" srcOrd="0" destOrd="0" presId="urn:microsoft.com/office/officeart/2005/8/layout/process1"/>
    <dgm:cxn modelId="{40522A53-7BC8-48CB-830E-F1EE4BBA1595}" srcId="{775D2713-E3A8-4B4E-BC21-3D1D791F6A2E}" destId="{367796ED-1799-4FC1-9691-90685557DCA1}" srcOrd="2" destOrd="0" parTransId="{EEDE4A97-FB0B-49C5-811A-8AA75C213CA9}" sibTransId="{3E1EB326-2768-4FAB-B950-E8A98F12B1E9}"/>
    <dgm:cxn modelId="{DE0A0390-27E4-4984-B551-DA968DB14AEA}" type="presOf" srcId="{63A39732-D6F2-41E9-A6DC-B6412AACF594}" destId="{99793588-3345-4334-8166-F8B11B7EE5BE}" srcOrd="1" destOrd="0" presId="urn:microsoft.com/office/officeart/2005/8/layout/process1"/>
    <dgm:cxn modelId="{EB87B99A-9CCA-4DEF-8600-D6B122C69045}" type="presOf" srcId="{F67E6F65-6A5F-47EE-9799-9CBF900EA812}" destId="{C30C8EF1-21E1-4AAF-A0BF-A71C408E23FF}" srcOrd="0" destOrd="0" presId="urn:microsoft.com/office/officeart/2005/8/layout/process1"/>
    <dgm:cxn modelId="{4A6FE8B6-6EC2-4FFE-94F1-71B112B0133D}" type="presOf" srcId="{53E8FE4D-CF5E-4223-A521-B965CD974BA5}" destId="{978CCCC8-855E-49D0-9B9B-A04D861DB11F}" srcOrd="0" destOrd="0" presId="urn:microsoft.com/office/officeart/2005/8/layout/process1"/>
    <dgm:cxn modelId="{1F2591CA-E83A-4F22-BE07-3248253DD148}" type="presOf" srcId="{3E1EB326-2768-4FAB-B950-E8A98F12B1E9}" destId="{06DF7601-2C1F-451B-902C-C4E949181A49}" srcOrd="1" destOrd="0" presId="urn:microsoft.com/office/officeart/2005/8/layout/process1"/>
    <dgm:cxn modelId="{4095CECD-CF26-4E97-AE72-44B7614AD6FD}" type="presOf" srcId="{63A39732-D6F2-41E9-A6DC-B6412AACF594}" destId="{1424D8FB-68ED-41A8-A006-26F4EFA21B57}" srcOrd="0" destOrd="0" presId="urn:microsoft.com/office/officeart/2005/8/layout/process1"/>
    <dgm:cxn modelId="{3EAE50E2-EC8F-4878-9014-DFEF35B7460B}" srcId="{775D2713-E3A8-4B4E-BC21-3D1D791F6A2E}" destId="{53E8FE4D-CF5E-4223-A521-B965CD974BA5}" srcOrd="0" destOrd="0" parTransId="{A311EC27-7230-42F0-B146-06DE2B736CCF}" sibTransId="{63A39732-D6F2-41E9-A6DC-B6412AACF594}"/>
    <dgm:cxn modelId="{B5C2A2E2-93A6-44C1-9CE9-98EF5800A6B1}" srcId="{775D2713-E3A8-4B4E-BC21-3D1D791F6A2E}" destId="{F67E6F65-6A5F-47EE-9799-9CBF900EA812}" srcOrd="3" destOrd="0" parTransId="{0643723E-F0D7-4B8E-B411-0865ACBF3BA1}" sibTransId="{61EF92AB-3A5C-4942-A7E4-112824875A7C}"/>
    <dgm:cxn modelId="{289A32F5-B85B-4BDF-B5A0-7DE7BB11CEA8}" srcId="{775D2713-E3A8-4B4E-BC21-3D1D791F6A2E}" destId="{15D7C8E1-C6F7-4493-BDCB-4907BDC1A8A8}" srcOrd="1" destOrd="0" parTransId="{58FCB64A-BF24-49C8-8E37-C16D50C9D0AE}" sibTransId="{6D3EB182-C6DB-4AF5-B692-2F63E7250853}"/>
    <dgm:cxn modelId="{496241F9-A39D-4F26-BFDC-8B02BF050E48}" type="presOf" srcId="{6D3EB182-C6DB-4AF5-B692-2F63E7250853}" destId="{738C163D-3C1C-456A-A6A9-0FDB537AAF9C}" srcOrd="1" destOrd="0" presId="urn:microsoft.com/office/officeart/2005/8/layout/process1"/>
    <dgm:cxn modelId="{BACE3DF5-C72F-48FC-BD69-56FC44752E2F}" type="presParOf" srcId="{D10457BA-192E-4F97-B3E6-B4D3C8B349BB}" destId="{978CCCC8-855E-49D0-9B9B-A04D861DB11F}" srcOrd="0" destOrd="0" presId="urn:microsoft.com/office/officeart/2005/8/layout/process1"/>
    <dgm:cxn modelId="{61618618-3F5E-4F4F-BE3A-5EC5A0912870}" type="presParOf" srcId="{D10457BA-192E-4F97-B3E6-B4D3C8B349BB}" destId="{1424D8FB-68ED-41A8-A006-26F4EFA21B57}" srcOrd="1" destOrd="0" presId="urn:microsoft.com/office/officeart/2005/8/layout/process1"/>
    <dgm:cxn modelId="{8C3B343D-C6AA-4A49-AD7E-53D1D465A0E6}" type="presParOf" srcId="{1424D8FB-68ED-41A8-A006-26F4EFA21B57}" destId="{99793588-3345-4334-8166-F8B11B7EE5BE}" srcOrd="0" destOrd="0" presId="urn:microsoft.com/office/officeart/2005/8/layout/process1"/>
    <dgm:cxn modelId="{9B5BB2E6-012C-4C28-81BF-112BC9BDA8E5}" type="presParOf" srcId="{D10457BA-192E-4F97-B3E6-B4D3C8B349BB}" destId="{F8CCB44A-95DF-490A-A874-475A1BB16C15}" srcOrd="2" destOrd="0" presId="urn:microsoft.com/office/officeart/2005/8/layout/process1"/>
    <dgm:cxn modelId="{39B19E37-018C-42A7-81A6-633ADE9CCF07}" type="presParOf" srcId="{D10457BA-192E-4F97-B3E6-B4D3C8B349BB}" destId="{01656BC4-ACC3-4848-8F9E-BDB7DD7DCE69}" srcOrd="3" destOrd="0" presId="urn:microsoft.com/office/officeart/2005/8/layout/process1"/>
    <dgm:cxn modelId="{EE1C73A6-264A-4618-A0D5-8F0437D69EF6}" type="presParOf" srcId="{01656BC4-ACC3-4848-8F9E-BDB7DD7DCE69}" destId="{738C163D-3C1C-456A-A6A9-0FDB537AAF9C}" srcOrd="0" destOrd="0" presId="urn:microsoft.com/office/officeart/2005/8/layout/process1"/>
    <dgm:cxn modelId="{2BC5C2CC-B048-4995-80A7-0E0E6B9790AC}" type="presParOf" srcId="{D10457BA-192E-4F97-B3E6-B4D3C8B349BB}" destId="{E88EC8A0-B6E2-4E79-8DAA-68B6963259CA}" srcOrd="4" destOrd="0" presId="urn:microsoft.com/office/officeart/2005/8/layout/process1"/>
    <dgm:cxn modelId="{9F1EE63B-94E0-4167-951B-A163FEFF2FC6}" type="presParOf" srcId="{D10457BA-192E-4F97-B3E6-B4D3C8B349BB}" destId="{5EE2E658-79DA-476E-9E4E-2A570626D631}" srcOrd="5" destOrd="0" presId="urn:microsoft.com/office/officeart/2005/8/layout/process1"/>
    <dgm:cxn modelId="{794620B0-B9C0-4BBB-A466-DEB753A37DC1}" type="presParOf" srcId="{5EE2E658-79DA-476E-9E4E-2A570626D631}" destId="{06DF7601-2C1F-451B-902C-C4E949181A49}" srcOrd="0" destOrd="0" presId="urn:microsoft.com/office/officeart/2005/8/layout/process1"/>
    <dgm:cxn modelId="{2BF425BB-7D44-4F31-980B-091EBC9E3222}" type="presParOf" srcId="{D10457BA-192E-4F97-B3E6-B4D3C8B349BB}" destId="{C30C8EF1-21E1-4AAF-A0BF-A71C408E23F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89055-EE72-449C-ACC2-4522D11FC457}" type="doc">
      <dgm:prSet loTypeId="urn:microsoft.com/office/officeart/2005/8/layout/process1" loCatId="process" qsTypeId="urn:microsoft.com/office/officeart/2005/8/quickstyle/simple1" qsCatId="simple" csTypeId="urn:microsoft.com/office/officeart/2005/8/colors/accent1_2" csCatId="accent1" phldr="1"/>
      <dgm:spPr/>
    </dgm:pt>
    <dgm:pt modelId="{384EEA8A-5232-43D8-8BE3-24FFFF222A3C}">
      <dgm:prSet phldrT="[文字]"/>
      <dgm:spPr/>
      <dgm:t>
        <a:bodyPr/>
        <a:lstStyle/>
        <a:p>
          <a:r>
            <a:rPr lang="zh-TW" altLang="en-US" dirty="0">
              <a:latin typeface="微軟正黑體" panose="020B0604030504040204" pitchFamily="34" charset="-120"/>
              <a:ea typeface="微軟正黑體" panose="020B0604030504040204" pitchFamily="34" charset="-120"/>
            </a:rPr>
            <a:t>研究目的</a:t>
          </a:r>
        </a:p>
      </dgm:t>
    </dgm:pt>
    <dgm:pt modelId="{1A6486D8-4A01-4F49-8135-E92C21BD6FC8}" type="parTrans" cxnId="{1192E913-CE9C-42BE-BD53-C1F560FCDE2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6A5638-0B64-4366-B3F9-9D5D03590427}" type="sibTrans" cxnId="{1192E913-CE9C-42BE-BD53-C1F560FCDE2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49EC5E5-B023-4656-B5A3-3E49A089FF2C}">
      <dgm:prSet phldrT="[文字]"/>
      <dgm:spPr/>
      <dgm:t>
        <a:bodyPr/>
        <a:lstStyle/>
        <a:p>
          <a:r>
            <a:rPr lang="zh-TW" altLang="en-US" dirty="0">
              <a:latin typeface="微軟正黑體" panose="020B0604030504040204" pitchFamily="34" charset="-120"/>
              <a:ea typeface="微軟正黑體" panose="020B0604030504040204" pitchFamily="34" charset="-120"/>
            </a:rPr>
            <a:t>研究方法</a:t>
          </a:r>
        </a:p>
      </dgm:t>
    </dgm:pt>
    <dgm:pt modelId="{D8DE6072-4334-4C79-A3F0-62ACEA26E613}" type="parTrans" cxnId="{578F1256-823D-470F-B3AA-AD47B38B75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FC8F2CE-6575-4903-8455-B1A1AAA0F1F8}" type="sibTrans" cxnId="{578F1256-823D-470F-B3AA-AD47B38B75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EC0855C-11F5-4440-A3F3-1BF9F526612C}">
      <dgm:prSet phldrT="[文字]"/>
      <dgm:spPr/>
      <dgm:t>
        <a:bodyPr/>
        <a:lstStyle/>
        <a:p>
          <a:r>
            <a:rPr lang="zh-TW" altLang="en-US" dirty="0">
              <a:latin typeface="微軟正黑體" panose="020B0604030504040204" pitchFamily="34" charset="-120"/>
              <a:ea typeface="微軟正黑體" panose="020B0604030504040204" pitchFamily="34" charset="-120"/>
            </a:rPr>
            <a:t>研究結果</a:t>
          </a:r>
        </a:p>
      </dgm:t>
    </dgm:pt>
    <dgm:pt modelId="{CDB82AA7-AEE2-4F3A-AE43-6EE1D2EC7668}" type="parTrans" cxnId="{A347E60C-8735-4519-86FE-9260E66DCA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A69BA11-67FA-4658-861A-85FA12FF2979}" type="sibTrans" cxnId="{A347E60C-8735-4519-86FE-9260E66DCA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394D11C-BDC6-4FCD-83F8-94196365D0E1}">
      <dgm:prSet phldrT="[文字]"/>
      <dgm:spPr/>
      <dgm:t>
        <a:bodyPr/>
        <a:lstStyle/>
        <a:p>
          <a:r>
            <a:rPr lang="zh-TW" altLang="en-US" dirty="0">
              <a:latin typeface="微軟正黑體" panose="020B0604030504040204" pitchFamily="34" charset="-120"/>
              <a:ea typeface="微軟正黑體" panose="020B0604030504040204" pitchFamily="34" charset="-120"/>
            </a:rPr>
            <a:t>研究建議</a:t>
          </a:r>
        </a:p>
      </dgm:t>
    </dgm:pt>
    <dgm:pt modelId="{9CB99C05-1499-4D2B-B9D4-E9E97C10EC94}" type="parTrans" cxnId="{B603CA34-31EB-47AF-A449-12BB0853F9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7C748BE-CF79-4F54-8AC3-0F6B0AA94A78}" type="sibTrans" cxnId="{B603CA34-31EB-47AF-A449-12BB0853F9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25AC43-ABE1-467A-8970-914B2037FE57}" type="pres">
      <dgm:prSet presAssocID="{0A789055-EE72-449C-ACC2-4522D11FC457}" presName="Name0" presStyleCnt="0">
        <dgm:presLayoutVars>
          <dgm:dir/>
          <dgm:resizeHandles val="exact"/>
        </dgm:presLayoutVars>
      </dgm:prSet>
      <dgm:spPr/>
    </dgm:pt>
    <dgm:pt modelId="{48202D4B-6096-4699-9044-5E428878BE3C}" type="pres">
      <dgm:prSet presAssocID="{384EEA8A-5232-43D8-8BE3-24FFFF222A3C}" presName="node" presStyleLbl="node1" presStyleIdx="0" presStyleCnt="4">
        <dgm:presLayoutVars>
          <dgm:bulletEnabled val="1"/>
        </dgm:presLayoutVars>
      </dgm:prSet>
      <dgm:spPr/>
    </dgm:pt>
    <dgm:pt modelId="{C1C7187D-ED83-4A05-806C-B9E2155072F6}" type="pres">
      <dgm:prSet presAssocID="{A96A5638-0B64-4366-B3F9-9D5D03590427}" presName="sibTrans" presStyleLbl="sibTrans2D1" presStyleIdx="0" presStyleCnt="3"/>
      <dgm:spPr/>
    </dgm:pt>
    <dgm:pt modelId="{DC9BAB79-07C3-46C2-8385-C6BFBBA9DB93}" type="pres">
      <dgm:prSet presAssocID="{A96A5638-0B64-4366-B3F9-9D5D03590427}" presName="connectorText" presStyleLbl="sibTrans2D1" presStyleIdx="0" presStyleCnt="3"/>
      <dgm:spPr/>
    </dgm:pt>
    <dgm:pt modelId="{4C390FF3-C824-4526-99FB-8EE4AB0BFD58}" type="pres">
      <dgm:prSet presAssocID="{C49EC5E5-B023-4656-B5A3-3E49A089FF2C}" presName="node" presStyleLbl="node1" presStyleIdx="1" presStyleCnt="4">
        <dgm:presLayoutVars>
          <dgm:bulletEnabled val="1"/>
        </dgm:presLayoutVars>
      </dgm:prSet>
      <dgm:spPr/>
    </dgm:pt>
    <dgm:pt modelId="{2D3A7CCD-6423-46FF-B1C6-AEC5D787BE98}" type="pres">
      <dgm:prSet presAssocID="{1FC8F2CE-6575-4903-8455-B1A1AAA0F1F8}" presName="sibTrans" presStyleLbl="sibTrans2D1" presStyleIdx="1" presStyleCnt="3"/>
      <dgm:spPr/>
    </dgm:pt>
    <dgm:pt modelId="{529E0BB6-534B-4758-A34A-D3CEB51C45A8}" type="pres">
      <dgm:prSet presAssocID="{1FC8F2CE-6575-4903-8455-B1A1AAA0F1F8}" presName="connectorText" presStyleLbl="sibTrans2D1" presStyleIdx="1" presStyleCnt="3"/>
      <dgm:spPr/>
    </dgm:pt>
    <dgm:pt modelId="{93908495-6529-42A2-8658-3191C5565BA0}" type="pres">
      <dgm:prSet presAssocID="{6EC0855C-11F5-4440-A3F3-1BF9F526612C}" presName="node" presStyleLbl="node1" presStyleIdx="2" presStyleCnt="4">
        <dgm:presLayoutVars>
          <dgm:bulletEnabled val="1"/>
        </dgm:presLayoutVars>
      </dgm:prSet>
      <dgm:spPr/>
    </dgm:pt>
    <dgm:pt modelId="{74805BB1-EC97-455B-A08A-1C2A7A6D25B1}" type="pres">
      <dgm:prSet presAssocID="{7A69BA11-67FA-4658-861A-85FA12FF2979}" presName="sibTrans" presStyleLbl="sibTrans2D1" presStyleIdx="2" presStyleCnt="3"/>
      <dgm:spPr/>
    </dgm:pt>
    <dgm:pt modelId="{2AD1859B-93B3-46F5-B6A2-D6BEB0E95B81}" type="pres">
      <dgm:prSet presAssocID="{7A69BA11-67FA-4658-861A-85FA12FF2979}" presName="connectorText" presStyleLbl="sibTrans2D1" presStyleIdx="2" presStyleCnt="3"/>
      <dgm:spPr/>
    </dgm:pt>
    <dgm:pt modelId="{83588F49-48C0-474A-903F-F6904C47C5B7}" type="pres">
      <dgm:prSet presAssocID="{2394D11C-BDC6-4FCD-83F8-94196365D0E1}" presName="node" presStyleLbl="node1" presStyleIdx="3" presStyleCnt="4">
        <dgm:presLayoutVars>
          <dgm:bulletEnabled val="1"/>
        </dgm:presLayoutVars>
      </dgm:prSet>
      <dgm:spPr/>
    </dgm:pt>
  </dgm:ptLst>
  <dgm:cxnLst>
    <dgm:cxn modelId="{A347E60C-8735-4519-86FE-9260E66DCA27}" srcId="{0A789055-EE72-449C-ACC2-4522D11FC457}" destId="{6EC0855C-11F5-4440-A3F3-1BF9F526612C}" srcOrd="2" destOrd="0" parTransId="{CDB82AA7-AEE2-4F3A-AE43-6EE1D2EC7668}" sibTransId="{7A69BA11-67FA-4658-861A-85FA12FF2979}"/>
    <dgm:cxn modelId="{1192E913-CE9C-42BE-BD53-C1F560FCDE25}" srcId="{0A789055-EE72-449C-ACC2-4522D11FC457}" destId="{384EEA8A-5232-43D8-8BE3-24FFFF222A3C}" srcOrd="0" destOrd="0" parTransId="{1A6486D8-4A01-4F49-8135-E92C21BD6FC8}" sibTransId="{A96A5638-0B64-4366-B3F9-9D5D03590427}"/>
    <dgm:cxn modelId="{285F3315-857F-4733-8A64-9E65A8C3A86E}" type="presOf" srcId="{6EC0855C-11F5-4440-A3F3-1BF9F526612C}" destId="{93908495-6529-42A2-8658-3191C5565BA0}" srcOrd="0" destOrd="0" presId="urn:microsoft.com/office/officeart/2005/8/layout/process1"/>
    <dgm:cxn modelId="{B603CA34-31EB-47AF-A449-12BB0853F9D9}" srcId="{0A789055-EE72-449C-ACC2-4522D11FC457}" destId="{2394D11C-BDC6-4FCD-83F8-94196365D0E1}" srcOrd="3" destOrd="0" parTransId="{9CB99C05-1499-4D2B-B9D4-E9E97C10EC94}" sibTransId="{57C748BE-CF79-4F54-8AC3-0F6B0AA94A78}"/>
    <dgm:cxn modelId="{FBB5D43F-AE62-43A5-BE93-016568C0BBE9}" type="presOf" srcId="{2394D11C-BDC6-4FCD-83F8-94196365D0E1}" destId="{83588F49-48C0-474A-903F-F6904C47C5B7}" srcOrd="0" destOrd="0" presId="urn:microsoft.com/office/officeart/2005/8/layout/process1"/>
    <dgm:cxn modelId="{7010D162-EFDE-4945-B5B9-B7F91B483442}" type="presOf" srcId="{0A789055-EE72-449C-ACC2-4522D11FC457}" destId="{6625AC43-ABE1-467A-8970-914B2037FE57}" srcOrd="0" destOrd="0" presId="urn:microsoft.com/office/officeart/2005/8/layout/process1"/>
    <dgm:cxn modelId="{578F1256-823D-470F-B3AA-AD47B38B75A3}" srcId="{0A789055-EE72-449C-ACC2-4522D11FC457}" destId="{C49EC5E5-B023-4656-B5A3-3E49A089FF2C}" srcOrd="1" destOrd="0" parTransId="{D8DE6072-4334-4C79-A3F0-62ACEA26E613}" sibTransId="{1FC8F2CE-6575-4903-8455-B1A1AAA0F1F8}"/>
    <dgm:cxn modelId="{E1B56779-9AD5-41CA-9473-4DBD10F786B0}" type="presOf" srcId="{1FC8F2CE-6575-4903-8455-B1A1AAA0F1F8}" destId="{2D3A7CCD-6423-46FF-B1C6-AEC5D787BE98}" srcOrd="0" destOrd="0" presId="urn:microsoft.com/office/officeart/2005/8/layout/process1"/>
    <dgm:cxn modelId="{CB47CD59-0F83-4950-8798-9B7EB8C12C4A}" type="presOf" srcId="{A96A5638-0B64-4366-B3F9-9D5D03590427}" destId="{C1C7187D-ED83-4A05-806C-B9E2155072F6}" srcOrd="0" destOrd="0" presId="urn:microsoft.com/office/officeart/2005/8/layout/process1"/>
    <dgm:cxn modelId="{CD978A7F-382D-4822-93BB-9941A94A6756}" type="presOf" srcId="{7A69BA11-67FA-4658-861A-85FA12FF2979}" destId="{74805BB1-EC97-455B-A08A-1C2A7A6D25B1}" srcOrd="0" destOrd="0" presId="urn:microsoft.com/office/officeart/2005/8/layout/process1"/>
    <dgm:cxn modelId="{19B33DA5-ED7F-4C21-B277-309733521D13}" type="presOf" srcId="{1FC8F2CE-6575-4903-8455-B1A1AAA0F1F8}" destId="{529E0BB6-534B-4758-A34A-D3CEB51C45A8}" srcOrd="1" destOrd="0" presId="urn:microsoft.com/office/officeart/2005/8/layout/process1"/>
    <dgm:cxn modelId="{42D7EEAA-8E44-42AA-A40C-369415F88247}" type="presOf" srcId="{A96A5638-0B64-4366-B3F9-9D5D03590427}" destId="{DC9BAB79-07C3-46C2-8385-C6BFBBA9DB93}" srcOrd="1" destOrd="0" presId="urn:microsoft.com/office/officeart/2005/8/layout/process1"/>
    <dgm:cxn modelId="{A1E0DCB9-D342-40A2-8948-31C264F0ED4A}" type="presOf" srcId="{384EEA8A-5232-43D8-8BE3-24FFFF222A3C}" destId="{48202D4B-6096-4699-9044-5E428878BE3C}" srcOrd="0" destOrd="0" presId="urn:microsoft.com/office/officeart/2005/8/layout/process1"/>
    <dgm:cxn modelId="{5C0846CC-06DC-4441-9C6F-7FC2424B39EE}" type="presOf" srcId="{7A69BA11-67FA-4658-861A-85FA12FF2979}" destId="{2AD1859B-93B3-46F5-B6A2-D6BEB0E95B81}" srcOrd="1" destOrd="0" presId="urn:microsoft.com/office/officeart/2005/8/layout/process1"/>
    <dgm:cxn modelId="{E4FD3CF5-F46B-4A79-A0DA-EA052FECDED0}" type="presOf" srcId="{C49EC5E5-B023-4656-B5A3-3E49A089FF2C}" destId="{4C390FF3-C824-4526-99FB-8EE4AB0BFD58}" srcOrd="0" destOrd="0" presId="urn:microsoft.com/office/officeart/2005/8/layout/process1"/>
    <dgm:cxn modelId="{643EEEF7-04F5-40C2-963D-79477FDA08B5}" type="presParOf" srcId="{6625AC43-ABE1-467A-8970-914B2037FE57}" destId="{48202D4B-6096-4699-9044-5E428878BE3C}" srcOrd="0" destOrd="0" presId="urn:microsoft.com/office/officeart/2005/8/layout/process1"/>
    <dgm:cxn modelId="{391D899A-81B8-426A-8028-3A3567614488}" type="presParOf" srcId="{6625AC43-ABE1-467A-8970-914B2037FE57}" destId="{C1C7187D-ED83-4A05-806C-B9E2155072F6}" srcOrd="1" destOrd="0" presId="urn:microsoft.com/office/officeart/2005/8/layout/process1"/>
    <dgm:cxn modelId="{22E27CC9-16A0-4999-9317-6DB656A210D1}" type="presParOf" srcId="{C1C7187D-ED83-4A05-806C-B9E2155072F6}" destId="{DC9BAB79-07C3-46C2-8385-C6BFBBA9DB93}" srcOrd="0" destOrd="0" presId="urn:microsoft.com/office/officeart/2005/8/layout/process1"/>
    <dgm:cxn modelId="{54BB7EAE-09A8-4849-9EBB-8E134426AC81}" type="presParOf" srcId="{6625AC43-ABE1-467A-8970-914B2037FE57}" destId="{4C390FF3-C824-4526-99FB-8EE4AB0BFD58}" srcOrd="2" destOrd="0" presId="urn:microsoft.com/office/officeart/2005/8/layout/process1"/>
    <dgm:cxn modelId="{AD0B1F31-7F78-4EC3-8BC7-3E1286A9A346}" type="presParOf" srcId="{6625AC43-ABE1-467A-8970-914B2037FE57}" destId="{2D3A7CCD-6423-46FF-B1C6-AEC5D787BE98}" srcOrd="3" destOrd="0" presId="urn:microsoft.com/office/officeart/2005/8/layout/process1"/>
    <dgm:cxn modelId="{26B0DDBB-E65C-497F-942D-2573A2525B0D}" type="presParOf" srcId="{2D3A7CCD-6423-46FF-B1C6-AEC5D787BE98}" destId="{529E0BB6-534B-4758-A34A-D3CEB51C45A8}" srcOrd="0" destOrd="0" presId="urn:microsoft.com/office/officeart/2005/8/layout/process1"/>
    <dgm:cxn modelId="{5986DB20-7E73-4667-885B-F64B9A15FB5F}" type="presParOf" srcId="{6625AC43-ABE1-467A-8970-914B2037FE57}" destId="{93908495-6529-42A2-8658-3191C5565BA0}" srcOrd="4" destOrd="0" presId="urn:microsoft.com/office/officeart/2005/8/layout/process1"/>
    <dgm:cxn modelId="{3275EA73-984C-4722-9F90-827FE99BEB03}" type="presParOf" srcId="{6625AC43-ABE1-467A-8970-914B2037FE57}" destId="{74805BB1-EC97-455B-A08A-1C2A7A6D25B1}" srcOrd="5" destOrd="0" presId="urn:microsoft.com/office/officeart/2005/8/layout/process1"/>
    <dgm:cxn modelId="{4263CF9B-E02A-486E-A6B0-D21BDB0A022D}" type="presParOf" srcId="{74805BB1-EC97-455B-A08A-1C2A7A6D25B1}" destId="{2AD1859B-93B3-46F5-B6A2-D6BEB0E95B81}" srcOrd="0" destOrd="0" presId="urn:microsoft.com/office/officeart/2005/8/layout/process1"/>
    <dgm:cxn modelId="{5FF2EB2C-7C0B-453B-84B7-BD45AC991F17}" type="presParOf" srcId="{6625AC43-ABE1-467A-8970-914B2037FE57}" destId="{83588F49-48C0-474A-903F-F6904C47C5B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D1A977-266A-43D6-84AF-A1BBBD78C325}" type="doc">
      <dgm:prSet loTypeId="urn:microsoft.com/office/officeart/2005/8/layout/process1" loCatId="process" qsTypeId="urn:microsoft.com/office/officeart/2005/8/quickstyle/simple1" qsCatId="simple" csTypeId="urn:microsoft.com/office/officeart/2005/8/colors/accent1_2" csCatId="accent1" phldr="1"/>
      <dgm:spPr/>
    </dgm:pt>
    <dgm:pt modelId="{DEE1BDF6-3EF5-4530-8C17-B25BCAE38E5D}">
      <dgm:prSet phldrT="[文字]"/>
      <dgm:spPr/>
      <dgm:t>
        <a:bodyPr/>
        <a:lstStyle/>
        <a:p>
          <a:r>
            <a:rPr lang="zh-TW" altLang="en-US" dirty="0">
              <a:latin typeface="微軟正黑體" panose="020B0604030504040204" pitchFamily="34" charset="-120"/>
              <a:ea typeface="微軟正黑體" panose="020B0604030504040204" pitchFamily="34" charset="-120"/>
            </a:rPr>
            <a:t>研究目的</a:t>
          </a:r>
        </a:p>
      </dgm:t>
    </dgm:pt>
    <dgm:pt modelId="{39FE2BD6-2CDF-43ED-9985-26B99A41E9BE}" type="parTrans" cxnId="{BF3C9D97-594B-4889-BFC9-AB612185C36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9A9EF25-9862-4230-B2A3-438FC730FC19}" type="sibTrans" cxnId="{BF3C9D97-594B-4889-BFC9-AB612185C36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8646C95-7A41-418E-A2C6-480C6614B08A}">
      <dgm:prSet phldrT="[文字]"/>
      <dgm:spPr/>
      <dgm:t>
        <a:bodyPr/>
        <a:lstStyle/>
        <a:p>
          <a:r>
            <a:rPr lang="zh-TW" altLang="en-US" dirty="0">
              <a:latin typeface="微軟正黑體" panose="020B0604030504040204" pitchFamily="34" charset="-120"/>
              <a:ea typeface="微軟正黑體" panose="020B0604030504040204" pitchFamily="34" charset="-120"/>
            </a:rPr>
            <a:t>研究方法</a:t>
          </a:r>
        </a:p>
      </dgm:t>
    </dgm:pt>
    <dgm:pt modelId="{5BC2FEA7-7B7B-4D6C-A07C-85485B135AE6}" type="parTrans" cxnId="{93503662-4FE1-4BA0-8482-2A57FF9939E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161056B-F170-4F55-9A6B-896841DBD211}" type="sibTrans" cxnId="{93503662-4FE1-4BA0-8482-2A57FF9939E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AC50F85-5D4B-4E9D-AC2C-8B0CB72D2D33}">
      <dgm:prSet phldrT="[文字]"/>
      <dgm:spPr/>
      <dgm:t>
        <a:bodyPr/>
        <a:lstStyle/>
        <a:p>
          <a:r>
            <a:rPr lang="zh-TW" altLang="en-US" dirty="0">
              <a:latin typeface="微軟正黑體" panose="020B0604030504040204" pitchFamily="34" charset="-120"/>
              <a:ea typeface="微軟正黑體" panose="020B0604030504040204" pitchFamily="34" charset="-120"/>
            </a:rPr>
            <a:t>研究評估</a:t>
          </a:r>
        </a:p>
      </dgm:t>
    </dgm:pt>
    <dgm:pt modelId="{6CCA07EF-A6F3-490A-84E6-C3070CB396C2}" type="parTrans" cxnId="{674F7790-ACD1-4BB0-86A6-931F2971398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580D80-E41B-4412-84E3-8B4D143C8BC8}" type="sibTrans" cxnId="{674F7790-ACD1-4BB0-86A6-931F2971398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14A28DD-7E27-487B-ACF4-6252E1BF6B48}">
      <dgm:prSet phldrT="[文字]"/>
      <dgm:spPr/>
      <dgm:t>
        <a:bodyPr/>
        <a:lstStyle/>
        <a:p>
          <a:r>
            <a:rPr lang="zh-TW" altLang="en-US" dirty="0">
              <a:latin typeface="微軟正黑體" panose="020B0604030504040204" pitchFamily="34" charset="-120"/>
              <a:ea typeface="微軟正黑體" panose="020B0604030504040204" pitchFamily="34" charset="-120"/>
            </a:rPr>
            <a:t>研究結果</a:t>
          </a:r>
        </a:p>
      </dgm:t>
    </dgm:pt>
    <dgm:pt modelId="{98FE9C65-8B7D-4F47-A3C6-D63C1F4874E3}" type="parTrans" cxnId="{E3FB0C04-D4DB-4052-98CA-0CC87F321C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9E794F-D494-4E06-8798-1E45DB3CA70A}" type="sibTrans" cxnId="{E3FB0C04-D4DB-4052-98CA-0CC87F321C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A9EE905-9C57-4657-AC64-97E8B8957488}">
      <dgm:prSet phldrT="[文字]"/>
      <dgm:spPr/>
      <dgm:t>
        <a:bodyPr/>
        <a:lstStyle/>
        <a:p>
          <a:r>
            <a:rPr lang="zh-TW" altLang="en-US" dirty="0">
              <a:latin typeface="微軟正黑體" panose="020B0604030504040204" pitchFamily="34" charset="-120"/>
              <a:ea typeface="微軟正黑體" panose="020B0604030504040204" pitchFamily="34" charset="-120"/>
            </a:rPr>
            <a:t>研究建議</a:t>
          </a:r>
        </a:p>
      </dgm:t>
    </dgm:pt>
    <dgm:pt modelId="{CDC629A3-5F4B-4207-ADD1-EC727BF267C1}" type="parTrans" cxnId="{E43A4858-07CD-44E8-A52A-A65A8632695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2716A93-AE91-4AD6-8293-20A1C6DF19C4}" type="sibTrans" cxnId="{E43A4858-07CD-44E8-A52A-A65A8632695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74483E-6BEC-4CB9-A7BB-59C84DA417A4}" type="pres">
      <dgm:prSet presAssocID="{3FD1A977-266A-43D6-84AF-A1BBBD78C325}" presName="Name0" presStyleCnt="0">
        <dgm:presLayoutVars>
          <dgm:dir/>
          <dgm:resizeHandles val="exact"/>
        </dgm:presLayoutVars>
      </dgm:prSet>
      <dgm:spPr/>
    </dgm:pt>
    <dgm:pt modelId="{E78F679D-33DA-4A0A-989A-ED42BC33FAD9}" type="pres">
      <dgm:prSet presAssocID="{DEE1BDF6-3EF5-4530-8C17-B25BCAE38E5D}" presName="node" presStyleLbl="node1" presStyleIdx="0" presStyleCnt="5">
        <dgm:presLayoutVars>
          <dgm:bulletEnabled val="1"/>
        </dgm:presLayoutVars>
      </dgm:prSet>
      <dgm:spPr/>
    </dgm:pt>
    <dgm:pt modelId="{5C4630FA-8A74-403F-B381-B459EC58BECF}" type="pres">
      <dgm:prSet presAssocID="{B9A9EF25-9862-4230-B2A3-438FC730FC19}" presName="sibTrans" presStyleLbl="sibTrans2D1" presStyleIdx="0" presStyleCnt="4"/>
      <dgm:spPr/>
    </dgm:pt>
    <dgm:pt modelId="{8C5BEEB9-0B23-4E20-ADDF-375D1C3C6514}" type="pres">
      <dgm:prSet presAssocID="{B9A9EF25-9862-4230-B2A3-438FC730FC19}" presName="connectorText" presStyleLbl="sibTrans2D1" presStyleIdx="0" presStyleCnt="4"/>
      <dgm:spPr/>
    </dgm:pt>
    <dgm:pt modelId="{EE4F3F59-1D80-4F62-A400-9F1886531A15}" type="pres">
      <dgm:prSet presAssocID="{78646C95-7A41-418E-A2C6-480C6614B08A}" presName="node" presStyleLbl="node1" presStyleIdx="1" presStyleCnt="5">
        <dgm:presLayoutVars>
          <dgm:bulletEnabled val="1"/>
        </dgm:presLayoutVars>
      </dgm:prSet>
      <dgm:spPr/>
    </dgm:pt>
    <dgm:pt modelId="{F95667BA-1112-4C9B-96DD-0547C6006528}" type="pres">
      <dgm:prSet presAssocID="{A161056B-F170-4F55-9A6B-896841DBD211}" presName="sibTrans" presStyleLbl="sibTrans2D1" presStyleIdx="1" presStyleCnt="4"/>
      <dgm:spPr/>
    </dgm:pt>
    <dgm:pt modelId="{8CA82EC5-D90E-4E60-9628-BA4FFABFA14D}" type="pres">
      <dgm:prSet presAssocID="{A161056B-F170-4F55-9A6B-896841DBD211}" presName="connectorText" presStyleLbl="sibTrans2D1" presStyleIdx="1" presStyleCnt="4"/>
      <dgm:spPr/>
    </dgm:pt>
    <dgm:pt modelId="{AFFC3002-541E-4502-8ADA-92EBED31D7CE}" type="pres">
      <dgm:prSet presAssocID="{1AC50F85-5D4B-4E9D-AC2C-8B0CB72D2D33}" presName="node" presStyleLbl="node1" presStyleIdx="2" presStyleCnt="5">
        <dgm:presLayoutVars>
          <dgm:bulletEnabled val="1"/>
        </dgm:presLayoutVars>
      </dgm:prSet>
      <dgm:spPr/>
    </dgm:pt>
    <dgm:pt modelId="{B11986E3-A344-4E36-B8E9-9CB7749174E6}" type="pres">
      <dgm:prSet presAssocID="{D2580D80-E41B-4412-84E3-8B4D143C8BC8}" presName="sibTrans" presStyleLbl="sibTrans2D1" presStyleIdx="2" presStyleCnt="4"/>
      <dgm:spPr/>
    </dgm:pt>
    <dgm:pt modelId="{84367D27-A2DE-4D64-A9FD-68283BCE8CA0}" type="pres">
      <dgm:prSet presAssocID="{D2580D80-E41B-4412-84E3-8B4D143C8BC8}" presName="connectorText" presStyleLbl="sibTrans2D1" presStyleIdx="2" presStyleCnt="4"/>
      <dgm:spPr/>
    </dgm:pt>
    <dgm:pt modelId="{9E90BFB1-1826-48E7-9024-65D119870C92}" type="pres">
      <dgm:prSet presAssocID="{214A28DD-7E27-487B-ACF4-6252E1BF6B48}" presName="node" presStyleLbl="node1" presStyleIdx="3" presStyleCnt="5">
        <dgm:presLayoutVars>
          <dgm:bulletEnabled val="1"/>
        </dgm:presLayoutVars>
      </dgm:prSet>
      <dgm:spPr/>
    </dgm:pt>
    <dgm:pt modelId="{54CA7B75-CFC8-4C0C-AD12-FAE1CE7E01B7}" type="pres">
      <dgm:prSet presAssocID="{F59E794F-D494-4E06-8798-1E45DB3CA70A}" presName="sibTrans" presStyleLbl="sibTrans2D1" presStyleIdx="3" presStyleCnt="4"/>
      <dgm:spPr/>
    </dgm:pt>
    <dgm:pt modelId="{8BE3C9BB-9D2F-4AD5-B2C3-F35AD0B17CA5}" type="pres">
      <dgm:prSet presAssocID="{F59E794F-D494-4E06-8798-1E45DB3CA70A}" presName="connectorText" presStyleLbl="sibTrans2D1" presStyleIdx="3" presStyleCnt="4"/>
      <dgm:spPr/>
    </dgm:pt>
    <dgm:pt modelId="{E4788A4F-36A9-428B-A281-1A389CB7DE14}" type="pres">
      <dgm:prSet presAssocID="{3A9EE905-9C57-4657-AC64-97E8B8957488}" presName="node" presStyleLbl="node1" presStyleIdx="4" presStyleCnt="5">
        <dgm:presLayoutVars>
          <dgm:bulletEnabled val="1"/>
        </dgm:presLayoutVars>
      </dgm:prSet>
      <dgm:spPr/>
    </dgm:pt>
  </dgm:ptLst>
  <dgm:cxnLst>
    <dgm:cxn modelId="{E3FB0C04-D4DB-4052-98CA-0CC87F321C54}" srcId="{3FD1A977-266A-43D6-84AF-A1BBBD78C325}" destId="{214A28DD-7E27-487B-ACF4-6252E1BF6B48}" srcOrd="3" destOrd="0" parTransId="{98FE9C65-8B7D-4F47-A3C6-D63C1F4874E3}" sibTransId="{F59E794F-D494-4E06-8798-1E45DB3CA70A}"/>
    <dgm:cxn modelId="{31075007-22BB-4C2E-9982-F25F6C38C7C1}" type="presOf" srcId="{3A9EE905-9C57-4657-AC64-97E8B8957488}" destId="{E4788A4F-36A9-428B-A281-1A389CB7DE14}" srcOrd="0" destOrd="0" presId="urn:microsoft.com/office/officeart/2005/8/layout/process1"/>
    <dgm:cxn modelId="{CAF55510-3333-4166-B630-1F03F8991602}" type="presOf" srcId="{DEE1BDF6-3EF5-4530-8C17-B25BCAE38E5D}" destId="{E78F679D-33DA-4A0A-989A-ED42BC33FAD9}" srcOrd="0" destOrd="0" presId="urn:microsoft.com/office/officeart/2005/8/layout/process1"/>
    <dgm:cxn modelId="{3BA24E29-DAD1-473F-B884-F24C299874DF}" type="presOf" srcId="{D2580D80-E41B-4412-84E3-8B4D143C8BC8}" destId="{84367D27-A2DE-4D64-A9FD-68283BCE8CA0}" srcOrd="1" destOrd="0" presId="urn:microsoft.com/office/officeart/2005/8/layout/process1"/>
    <dgm:cxn modelId="{93503662-4FE1-4BA0-8482-2A57FF9939EA}" srcId="{3FD1A977-266A-43D6-84AF-A1BBBD78C325}" destId="{78646C95-7A41-418E-A2C6-480C6614B08A}" srcOrd="1" destOrd="0" parTransId="{5BC2FEA7-7B7B-4D6C-A07C-85485B135AE6}" sibTransId="{A161056B-F170-4F55-9A6B-896841DBD211}"/>
    <dgm:cxn modelId="{CF07226F-000A-480F-ADB2-7E9F5725D488}" type="presOf" srcId="{B9A9EF25-9862-4230-B2A3-438FC730FC19}" destId="{8C5BEEB9-0B23-4E20-ADDF-375D1C3C6514}" srcOrd="1" destOrd="0" presId="urn:microsoft.com/office/officeart/2005/8/layout/process1"/>
    <dgm:cxn modelId="{8D31B950-4A7D-4BB6-8EDF-0109EAAABA8B}" type="presOf" srcId="{A161056B-F170-4F55-9A6B-896841DBD211}" destId="{8CA82EC5-D90E-4E60-9628-BA4FFABFA14D}" srcOrd="1" destOrd="0" presId="urn:microsoft.com/office/officeart/2005/8/layout/process1"/>
    <dgm:cxn modelId="{0BC3C771-B8B6-4771-88F4-9CC1EA012D05}" type="presOf" srcId="{D2580D80-E41B-4412-84E3-8B4D143C8BC8}" destId="{B11986E3-A344-4E36-B8E9-9CB7749174E6}" srcOrd="0" destOrd="0" presId="urn:microsoft.com/office/officeart/2005/8/layout/process1"/>
    <dgm:cxn modelId="{E43A4858-07CD-44E8-A52A-A65A8632695A}" srcId="{3FD1A977-266A-43D6-84AF-A1BBBD78C325}" destId="{3A9EE905-9C57-4657-AC64-97E8B8957488}" srcOrd="4" destOrd="0" parTransId="{CDC629A3-5F4B-4207-ADD1-EC727BF267C1}" sibTransId="{22716A93-AE91-4AD6-8293-20A1C6DF19C4}"/>
    <dgm:cxn modelId="{176E6159-D712-4E70-BCA5-A67561D0DCCC}" type="presOf" srcId="{F59E794F-D494-4E06-8798-1E45DB3CA70A}" destId="{54CA7B75-CFC8-4C0C-AD12-FAE1CE7E01B7}" srcOrd="0" destOrd="0" presId="urn:microsoft.com/office/officeart/2005/8/layout/process1"/>
    <dgm:cxn modelId="{D6ACB359-FDE6-47E8-922C-E43038494ECC}" type="presOf" srcId="{214A28DD-7E27-487B-ACF4-6252E1BF6B48}" destId="{9E90BFB1-1826-48E7-9024-65D119870C92}" srcOrd="0" destOrd="0" presId="urn:microsoft.com/office/officeart/2005/8/layout/process1"/>
    <dgm:cxn modelId="{674F7790-ACD1-4BB0-86A6-931F29713983}" srcId="{3FD1A977-266A-43D6-84AF-A1BBBD78C325}" destId="{1AC50F85-5D4B-4E9D-AC2C-8B0CB72D2D33}" srcOrd="2" destOrd="0" parTransId="{6CCA07EF-A6F3-490A-84E6-C3070CB396C2}" sibTransId="{D2580D80-E41B-4412-84E3-8B4D143C8BC8}"/>
    <dgm:cxn modelId="{BF3C9D97-594B-4889-BFC9-AB612185C369}" srcId="{3FD1A977-266A-43D6-84AF-A1BBBD78C325}" destId="{DEE1BDF6-3EF5-4530-8C17-B25BCAE38E5D}" srcOrd="0" destOrd="0" parTransId="{39FE2BD6-2CDF-43ED-9985-26B99A41E9BE}" sibTransId="{B9A9EF25-9862-4230-B2A3-438FC730FC19}"/>
    <dgm:cxn modelId="{96E6BDB5-9BD6-429D-BA64-93059EBB998B}" type="presOf" srcId="{3FD1A977-266A-43D6-84AF-A1BBBD78C325}" destId="{7774483E-6BEC-4CB9-A7BB-59C84DA417A4}" srcOrd="0" destOrd="0" presId="urn:microsoft.com/office/officeart/2005/8/layout/process1"/>
    <dgm:cxn modelId="{6E6BFEB6-E388-4E89-BA67-EB3A3696E12F}" type="presOf" srcId="{78646C95-7A41-418E-A2C6-480C6614B08A}" destId="{EE4F3F59-1D80-4F62-A400-9F1886531A15}" srcOrd="0" destOrd="0" presId="urn:microsoft.com/office/officeart/2005/8/layout/process1"/>
    <dgm:cxn modelId="{BAA14BD2-09B1-44BA-9A9F-B27F8ABDDA7B}" type="presOf" srcId="{1AC50F85-5D4B-4E9D-AC2C-8B0CB72D2D33}" destId="{AFFC3002-541E-4502-8ADA-92EBED31D7CE}" srcOrd="0" destOrd="0" presId="urn:microsoft.com/office/officeart/2005/8/layout/process1"/>
    <dgm:cxn modelId="{C6464DD2-78EF-4F26-8C07-E185F980D6ED}" type="presOf" srcId="{F59E794F-D494-4E06-8798-1E45DB3CA70A}" destId="{8BE3C9BB-9D2F-4AD5-B2C3-F35AD0B17CA5}" srcOrd="1" destOrd="0" presId="urn:microsoft.com/office/officeart/2005/8/layout/process1"/>
    <dgm:cxn modelId="{975FACDB-6048-4680-9C2A-514B6890D705}" type="presOf" srcId="{A161056B-F170-4F55-9A6B-896841DBD211}" destId="{F95667BA-1112-4C9B-96DD-0547C6006528}" srcOrd="0" destOrd="0" presId="urn:microsoft.com/office/officeart/2005/8/layout/process1"/>
    <dgm:cxn modelId="{07BC98E9-AD2A-414A-B0A7-2656E7AED8D3}" type="presOf" srcId="{B9A9EF25-9862-4230-B2A3-438FC730FC19}" destId="{5C4630FA-8A74-403F-B381-B459EC58BECF}" srcOrd="0" destOrd="0" presId="urn:microsoft.com/office/officeart/2005/8/layout/process1"/>
    <dgm:cxn modelId="{7F0FB582-F6E6-4A35-A62A-A469B8DD1E7E}" type="presParOf" srcId="{7774483E-6BEC-4CB9-A7BB-59C84DA417A4}" destId="{E78F679D-33DA-4A0A-989A-ED42BC33FAD9}" srcOrd="0" destOrd="0" presId="urn:microsoft.com/office/officeart/2005/8/layout/process1"/>
    <dgm:cxn modelId="{6A573BF7-B8E1-49D7-B71C-92014D33F90E}" type="presParOf" srcId="{7774483E-6BEC-4CB9-A7BB-59C84DA417A4}" destId="{5C4630FA-8A74-403F-B381-B459EC58BECF}" srcOrd="1" destOrd="0" presId="urn:microsoft.com/office/officeart/2005/8/layout/process1"/>
    <dgm:cxn modelId="{E70FBCCE-84D2-4381-B4DD-6C51BC46EF3A}" type="presParOf" srcId="{5C4630FA-8A74-403F-B381-B459EC58BECF}" destId="{8C5BEEB9-0B23-4E20-ADDF-375D1C3C6514}" srcOrd="0" destOrd="0" presId="urn:microsoft.com/office/officeart/2005/8/layout/process1"/>
    <dgm:cxn modelId="{2D7BAC15-0566-4152-847E-7B638D8E228D}" type="presParOf" srcId="{7774483E-6BEC-4CB9-A7BB-59C84DA417A4}" destId="{EE4F3F59-1D80-4F62-A400-9F1886531A15}" srcOrd="2" destOrd="0" presId="urn:microsoft.com/office/officeart/2005/8/layout/process1"/>
    <dgm:cxn modelId="{5ED70B07-8FA7-4219-889D-87FF749ED87E}" type="presParOf" srcId="{7774483E-6BEC-4CB9-A7BB-59C84DA417A4}" destId="{F95667BA-1112-4C9B-96DD-0547C6006528}" srcOrd="3" destOrd="0" presId="urn:microsoft.com/office/officeart/2005/8/layout/process1"/>
    <dgm:cxn modelId="{A39E5235-D477-4F81-ABEB-D74DA9F6217E}" type="presParOf" srcId="{F95667BA-1112-4C9B-96DD-0547C6006528}" destId="{8CA82EC5-D90E-4E60-9628-BA4FFABFA14D}" srcOrd="0" destOrd="0" presId="urn:microsoft.com/office/officeart/2005/8/layout/process1"/>
    <dgm:cxn modelId="{92082202-6E37-4FAE-A0DB-D519C629E9A6}" type="presParOf" srcId="{7774483E-6BEC-4CB9-A7BB-59C84DA417A4}" destId="{AFFC3002-541E-4502-8ADA-92EBED31D7CE}" srcOrd="4" destOrd="0" presId="urn:microsoft.com/office/officeart/2005/8/layout/process1"/>
    <dgm:cxn modelId="{620AC10A-1E85-43F2-BDDE-44FEB84D45DE}" type="presParOf" srcId="{7774483E-6BEC-4CB9-A7BB-59C84DA417A4}" destId="{B11986E3-A344-4E36-B8E9-9CB7749174E6}" srcOrd="5" destOrd="0" presId="urn:microsoft.com/office/officeart/2005/8/layout/process1"/>
    <dgm:cxn modelId="{09C77860-B3A0-4E01-B212-5310A4929E8C}" type="presParOf" srcId="{B11986E3-A344-4E36-B8E9-9CB7749174E6}" destId="{84367D27-A2DE-4D64-A9FD-68283BCE8CA0}" srcOrd="0" destOrd="0" presId="urn:microsoft.com/office/officeart/2005/8/layout/process1"/>
    <dgm:cxn modelId="{6052E134-AFE6-44FB-A6DB-6B705FD6EA47}" type="presParOf" srcId="{7774483E-6BEC-4CB9-A7BB-59C84DA417A4}" destId="{9E90BFB1-1826-48E7-9024-65D119870C92}" srcOrd="6" destOrd="0" presId="urn:microsoft.com/office/officeart/2005/8/layout/process1"/>
    <dgm:cxn modelId="{01DF829C-76A2-4224-BC06-0EDFB82C215C}" type="presParOf" srcId="{7774483E-6BEC-4CB9-A7BB-59C84DA417A4}" destId="{54CA7B75-CFC8-4C0C-AD12-FAE1CE7E01B7}" srcOrd="7" destOrd="0" presId="urn:microsoft.com/office/officeart/2005/8/layout/process1"/>
    <dgm:cxn modelId="{A6D1FADF-F6D3-4BE8-B7AD-9EB9FD61D8EE}" type="presParOf" srcId="{54CA7B75-CFC8-4C0C-AD12-FAE1CE7E01B7}" destId="{8BE3C9BB-9D2F-4AD5-B2C3-F35AD0B17CA5}" srcOrd="0" destOrd="0" presId="urn:microsoft.com/office/officeart/2005/8/layout/process1"/>
    <dgm:cxn modelId="{E40883C1-EC3C-4696-A3AF-BB49978D7628}" type="presParOf" srcId="{7774483E-6BEC-4CB9-A7BB-59C84DA417A4}" destId="{E4788A4F-36A9-428B-A281-1A389CB7DE14}"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CCCC8-855E-49D0-9B9B-A04D861DB11F}">
      <dsp:nvSpPr>
        <dsp:cNvPr id="0" name=""/>
        <dsp:cNvSpPr/>
      </dsp:nvSpPr>
      <dsp:spPr>
        <a:xfrm>
          <a:off x="4676" y="0"/>
          <a:ext cx="2044855" cy="7239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研究目的</a:t>
          </a:r>
        </a:p>
      </dsp:txBody>
      <dsp:txXfrm>
        <a:off x="25879" y="21203"/>
        <a:ext cx="2002449" cy="681521"/>
      </dsp:txXfrm>
    </dsp:sp>
    <dsp:sp modelId="{1424D8FB-68ED-41A8-A006-26F4EFA21B57}">
      <dsp:nvSpPr>
        <dsp:cNvPr id="0" name=""/>
        <dsp:cNvSpPr/>
      </dsp:nvSpPr>
      <dsp:spPr>
        <a:xfrm>
          <a:off x="2254017" y="108401"/>
          <a:ext cx="433509" cy="5071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TW" altLang="en-US" sz="1200" kern="1200">
            <a:latin typeface="微軟正黑體" panose="020B0604030504040204" pitchFamily="34" charset="-120"/>
            <a:ea typeface="微軟正黑體" panose="020B0604030504040204" pitchFamily="34" charset="-120"/>
          </a:endParaRPr>
        </a:p>
      </dsp:txBody>
      <dsp:txXfrm>
        <a:off x="2254017" y="209826"/>
        <a:ext cx="303456" cy="304274"/>
      </dsp:txXfrm>
    </dsp:sp>
    <dsp:sp modelId="{F8CCB44A-95DF-490A-A874-475A1BB16C15}">
      <dsp:nvSpPr>
        <dsp:cNvPr id="0" name=""/>
        <dsp:cNvSpPr/>
      </dsp:nvSpPr>
      <dsp:spPr>
        <a:xfrm>
          <a:off x="2867473" y="0"/>
          <a:ext cx="2044855" cy="7239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研究方法</a:t>
          </a:r>
        </a:p>
      </dsp:txBody>
      <dsp:txXfrm>
        <a:off x="2888676" y="21203"/>
        <a:ext cx="2002449" cy="681521"/>
      </dsp:txXfrm>
    </dsp:sp>
    <dsp:sp modelId="{01656BC4-ACC3-4848-8F9E-BDB7DD7DCE69}">
      <dsp:nvSpPr>
        <dsp:cNvPr id="0" name=""/>
        <dsp:cNvSpPr/>
      </dsp:nvSpPr>
      <dsp:spPr>
        <a:xfrm>
          <a:off x="5116814" y="108401"/>
          <a:ext cx="433509" cy="5071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TW" altLang="en-US" sz="1200" kern="1200">
            <a:latin typeface="微軟正黑體" panose="020B0604030504040204" pitchFamily="34" charset="-120"/>
            <a:ea typeface="微軟正黑體" panose="020B0604030504040204" pitchFamily="34" charset="-120"/>
          </a:endParaRPr>
        </a:p>
      </dsp:txBody>
      <dsp:txXfrm>
        <a:off x="5116814" y="209826"/>
        <a:ext cx="303456" cy="304274"/>
      </dsp:txXfrm>
    </dsp:sp>
    <dsp:sp modelId="{E88EC8A0-B6E2-4E79-8DAA-68B6963259CA}">
      <dsp:nvSpPr>
        <dsp:cNvPr id="0" name=""/>
        <dsp:cNvSpPr/>
      </dsp:nvSpPr>
      <dsp:spPr>
        <a:xfrm>
          <a:off x="5730271" y="0"/>
          <a:ext cx="2044855" cy="7239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研究結果</a:t>
          </a:r>
        </a:p>
      </dsp:txBody>
      <dsp:txXfrm>
        <a:off x="5751474" y="21203"/>
        <a:ext cx="2002449" cy="681521"/>
      </dsp:txXfrm>
    </dsp:sp>
    <dsp:sp modelId="{5EE2E658-79DA-476E-9E4E-2A570626D631}">
      <dsp:nvSpPr>
        <dsp:cNvPr id="0" name=""/>
        <dsp:cNvSpPr/>
      </dsp:nvSpPr>
      <dsp:spPr>
        <a:xfrm>
          <a:off x="7979611" y="108401"/>
          <a:ext cx="433509" cy="5071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TW" altLang="en-US" sz="1200" kern="1200">
            <a:latin typeface="微軟正黑體" panose="020B0604030504040204" pitchFamily="34" charset="-120"/>
            <a:ea typeface="微軟正黑體" panose="020B0604030504040204" pitchFamily="34" charset="-120"/>
          </a:endParaRPr>
        </a:p>
      </dsp:txBody>
      <dsp:txXfrm>
        <a:off x="7979611" y="209826"/>
        <a:ext cx="303456" cy="304274"/>
      </dsp:txXfrm>
    </dsp:sp>
    <dsp:sp modelId="{C30C8EF1-21E1-4AAF-A0BF-A71C408E23FF}">
      <dsp:nvSpPr>
        <dsp:cNvPr id="0" name=""/>
        <dsp:cNvSpPr/>
      </dsp:nvSpPr>
      <dsp:spPr>
        <a:xfrm>
          <a:off x="8593068" y="0"/>
          <a:ext cx="2044855" cy="7239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研究建議</a:t>
          </a:r>
        </a:p>
      </dsp:txBody>
      <dsp:txXfrm>
        <a:off x="8614271" y="21203"/>
        <a:ext cx="2002449" cy="681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02D4B-6096-4699-9044-5E428878BE3C}">
      <dsp:nvSpPr>
        <dsp:cNvPr id="0" name=""/>
        <dsp:cNvSpPr/>
      </dsp:nvSpPr>
      <dsp:spPr>
        <a:xfrm>
          <a:off x="4526" y="0"/>
          <a:ext cx="1978970" cy="6135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研究目的</a:t>
          </a:r>
        </a:p>
      </dsp:txBody>
      <dsp:txXfrm>
        <a:off x="22497" y="17971"/>
        <a:ext cx="1943028" cy="577635"/>
      </dsp:txXfrm>
    </dsp:sp>
    <dsp:sp modelId="{C1C7187D-ED83-4A05-806C-B9E2155072F6}">
      <dsp:nvSpPr>
        <dsp:cNvPr id="0" name=""/>
        <dsp:cNvSpPr/>
      </dsp:nvSpPr>
      <dsp:spPr>
        <a:xfrm>
          <a:off x="2181393" y="61396"/>
          <a:ext cx="419541" cy="490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latin typeface="微軟正黑體" panose="020B0604030504040204" pitchFamily="34" charset="-120"/>
            <a:ea typeface="微軟正黑體" panose="020B0604030504040204" pitchFamily="34" charset="-120"/>
          </a:endParaRPr>
        </a:p>
      </dsp:txBody>
      <dsp:txXfrm>
        <a:off x="2181393" y="159553"/>
        <a:ext cx="293679" cy="294470"/>
      </dsp:txXfrm>
    </dsp:sp>
    <dsp:sp modelId="{4C390FF3-C824-4526-99FB-8EE4AB0BFD58}">
      <dsp:nvSpPr>
        <dsp:cNvPr id="0" name=""/>
        <dsp:cNvSpPr/>
      </dsp:nvSpPr>
      <dsp:spPr>
        <a:xfrm>
          <a:off x="2775085" y="0"/>
          <a:ext cx="1978970" cy="6135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研究方法</a:t>
          </a:r>
        </a:p>
      </dsp:txBody>
      <dsp:txXfrm>
        <a:off x="2793056" y="17971"/>
        <a:ext cx="1943028" cy="577635"/>
      </dsp:txXfrm>
    </dsp:sp>
    <dsp:sp modelId="{2D3A7CCD-6423-46FF-B1C6-AEC5D787BE98}">
      <dsp:nvSpPr>
        <dsp:cNvPr id="0" name=""/>
        <dsp:cNvSpPr/>
      </dsp:nvSpPr>
      <dsp:spPr>
        <a:xfrm>
          <a:off x="4951952" y="61396"/>
          <a:ext cx="419541" cy="490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latin typeface="微軟正黑體" panose="020B0604030504040204" pitchFamily="34" charset="-120"/>
            <a:ea typeface="微軟正黑體" panose="020B0604030504040204" pitchFamily="34" charset="-120"/>
          </a:endParaRPr>
        </a:p>
      </dsp:txBody>
      <dsp:txXfrm>
        <a:off x="4951952" y="159553"/>
        <a:ext cx="293679" cy="294470"/>
      </dsp:txXfrm>
    </dsp:sp>
    <dsp:sp modelId="{93908495-6529-42A2-8658-3191C5565BA0}">
      <dsp:nvSpPr>
        <dsp:cNvPr id="0" name=""/>
        <dsp:cNvSpPr/>
      </dsp:nvSpPr>
      <dsp:spPr>
        <a:xfrm>
          <a:off x="5545644" y="0"/>
          <a:ext cx="1978970" cy="6135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研究結果</a:t>
          </a:r>
        </a:p>
      </dsp:txBody>
      <dsp:txXfrm>
        <a:off x="5563615" y="17971"/>
        <a:ext cx="1943028" cy="577635"/>
      </dsp:txXfrm>
    </dsp:sp>
    <dsp:sp modelId="{74805BB1-EC97-455B-A08A-1C2A7A6D25B1}">
      <dsp:nvSpPr>
        <dsp:cNvPr id="0" name=""/>
        <dsp:cNvSpPr/>
      </dsp:nvSpPr>
      <dsp:spPr>
        <a:xfrm>
          <a:off x="7722511" y="61396"/>
          <a:ext cx="419541" cy="490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latin typeface="微軟正黑體" panose="020B0604030504040204" pitchFamily="34" charset="-120"/>
            <a:ea typeface="微軟正黑體" panose="020B0604030504040204" pitchFamily="34" charset="-120"/>
          </a:endParaRPr>
        </a:p>
      </dsp:txBody>
      <dsp:txXfrm>
        <a:off x="7722511" y="159553"/>
        <a:ext cx="293679" cy="294470"/>
      </dsp:txXfrm>
    </dsp:sp>
    <dsp:sp modelId="{83588F49-48C0-474A-903F-F6904C47C5B7}">
      <dsp:nvSpPr>
        <dsp:cNvPr id="0" name=""/>
        <dsp:cNvSpPr/>
      </dsp:nvSpPr>
      <dsp:spPr>
        <a:xfrm>
          <a:off x="8316203" y="0"/>
          <a:ext cx="1978970" cy="6135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研究建議</a:t>
          </a:r>
        </a:p>
      </dsp:txBody>
      <dsp:txXfrm>
        <a:off x="8334174" y="17971"/>
        <a:ext cx="1943028" cy="577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F679D-33DA-4A0A-989A-ED42BC33FAD9}">
      <dsp:nvSpPr>
        <dsp:cNvPr id="0" name=""/>
        <dsp:cNvSpPr/>
      </dsp:nvSpPr>
      <dsp:spPr>
        <a:xfrm>
          <a:off x="5379" y="0"/>
          <a:ext cx="1667551" cy="761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微軟正黑體" panose="020B0604030504040204" pitchFamily="34" charset="-120"/>
              <a:ea typeface="微軟正黑體" panose="020B0604030504040204" pitchFamily="34" charset="-120"/>
            </a:rPr>
            <a:t>研究目的</a:t>
          </a:r>
        </a:p>
      </dsp:txBody>
      <dsp:txXfrm>
        <a:off x="27679" y="22300"/>
        <a:ext cx="1622951" cy="716764"/>
      </dsp:txXfrm>
    </dsp:sp>
    <dsp:sp modelId="{5C4630FA-8A74-403F-B381-B459EC58BECF}">
      <dsp:nvSpPr>
        <dsp:cNvPr id="0" name=""/>
        <dsp:cNvSpPr/>
      </dsp:nvSpPr>
      <dsp:spPr>
        <a:xfrm>
          <a:off x="1839685" y="173905"/>
          <a:ext cx="353520" cy="413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TW" altLang="en-US" sz="1200" kern="1200">
            <a:latin typeface="微軟正黑體" panose="020B0604030504040204" pitchFamily="34" charset="-120"/>
            <a:ea typeface="微軟正黑體" panose="020B0604030504040204" pitchFamily="34" charset="-120"/>
          </a:endParaRPr>
        </a:p>
      </dsp:txBody>
      <dsp:txXfrm>
        <a:off x="1839685" y="256615"/>
        <a:ext cx="247464" cy="248132"/>
      </dsp:txXfrm>
    </dsp:sp>
    <dsp:sp modelId="{EE4F3F59-1D80-4F62-A400-9F1886531A15}">
      <dsp:nvSpPr>
        <dsp:cNvPr id="0" name=""/>
        <dsp:cNvSpPr/>
      </dsp:nvSpPr>
      <dsp:spPr>
        <a:xfrm>
          <a:off x="2339951" y="0"/>
          <a:ext cx="1667551" cy="761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微軟正黑體" panose="020B0604030504040204" pitchFamily="34" charset="-120"/>
              <a:ea typeface="微軟正黑體" panose="020B0604030504040204" pitchFamily="34" charset="-120"/>
            </a:rPr>
            <a:t>研究方法</a:t>
          </a:r>
        </a:p>
      </dsp:txBody>
      <dsp:txXfrm>
        <a:off x="2362251" y="22300"/>
        <a:ext cx="1622951" cy="716764"/>
      </dsp:txXfrm>
    </dsp:sp>
    <dsp:sp modelId="{F95667BA-1112-4C9B-96DD-0547C6006528}">
      <dsp:nvSpPr>
        <dsp:cNvPr id="0" name=""/>
        <dsp:cNvSpPr/>
      </dsp:nvSpPr>
      <dsp:spPr>
        <a:xfrm>
          <a:off x="4174257" y="173905"/>
          <a:ext cx="353520" cy="413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TW" altLang="en-US" sz="1200" kern="1200">
            <a:latin typeface="微軟正黑體" panose="020B0604030504040204" pitchFamily="34" charset="-120"/>
            <a:ea typeface="微軟正黑體" panose="020B0604030504040204" pitchFamily="34" charset="-120"/>
          </a:endParaRPr>
        </a:p>
      </dsp:txBody>
      <dsp:txXfrm>
        <a:off x="4174257" y="256615"/>
        <a:ext cx="247464" cy="248132"/>
      </dsp:txXfrm>
    </dsp:sp>
    <dsp:sp modelId="{AFFC3002-541E-4502-8ADA-92EBED31D7CE}">
      <dsp:nvSpPr>
        <dsp:cNvPr id="0" name=""/>
        <dsp:cNvSpPr/>
      </dsp:nvSpPr>
      <dsp:spPr>
        <a:xfrm>
          <a:off x="4674523" y="0"/>
          <a:ext cx="1667551" cy="761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微軟正黑體" panose="020B0604030504040204" pitchFamily="34" charset="-120"/>
              <a:ea typeface="微軟正黑體" panose="020B0604030504040204" pitchFamily="34" charset="-120"/>
            </a:rPr>
            <a:t>研究評估</a:t>
          </a:r>
        </a:p>
      </dsp:txBody>
      <dsp:txXfrm>
        <a:off x="4696823" y="22300"/>
        <a:ext cx="1622951" cy="716764"/>
      </dsp:txXfrm>
    </dsp:sp>
    <dsp:sp modelId="{B11986E3-A344-4E36-B8E9-9CB7749174E6}">
      <dsp:nvSpPr>
        <dsp:cNvPr id="0" name=""/>
        <dsp:cNvSpPr/>
      </dsp:nvSpPr>
      <dsp:spPr>
        <a:xfrm>
          <a:off x="6508829" y="173905"/>
          <a:ext cx="353520" cy="413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TW" altLang="en-US" sz="1200" kern="1200">
            <a:latin typeface="微軟正黑體" panose="020B0604030504040204" pitchFamily="34" charset="-120"/>
            <a:ea typeface="微軟正黑體" panose="020B0604030504040204" pitchFamily="34" charset="-120"/>
          </a:endParaRPr>
        </a:p>
      </dsp:txBody>
      <dsp:txXfrm>
        <a:off x="6508829" y="256615"/>
        <a:ext cx="247464" cy="248132"/>
      </dsp:txXfrm>
    </dsp:sp>
    <dsp:sp modelId="{9E90BFB1-1826-48E7-9024-65D119870C92}">
      <dsp:nvSpPr>
        <dsp:cNvPr id="0" name=""/>
        <dsp:cNvSpPr/>
      </dsp:nvSpPr>
      <dsp:spPr>
        <a:xfrm>
          <a:off x="7009095" y="0"/>
          <a:ext cx="1667551" cy="761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微軟正黑體" panose="020B0604030504040204" pitchFamily="34" charset="-120"/>
              <a:ea typeface="微軟正黑體" panose="020B0604030504040204" pitchFamily="34" charset="-120"/>
            </a:rPr>
            <a:t>研究結果</a:t>
          </a:r>
        </a:p>
      </dsp:txBody>
      <dsp:txXfrm>
        <a:off x="7031395" y="22300"/>
        <a:ext cx="1622951" cy="716764"/>
      </dsp:txXfrm>
    </dsp:sp>
    <dsp:sp modelId="{54CA7B75-CFC8-4C0C-AD12-FAE1CE7E01B7}">
      <dsp:nvSpPr>
        <dsp:cNvPr id="0" name=""/>
        <dsp:cNvSpPr/>
      </dsp:nvSpPr>
      <dsp:spPr>
        <a:xfrm>
          <a:off x="8843401" y="173905"/>
          <a:ext cx="353520" cy="413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TW" altLang="en-US" sz="1200" kern="1200">
            <a:latin typeface="微軟正黑體" panose="020B0604030504040204" pitchFamily="34" charset="-120"/>
            <a:ea typeface="微軟正黑體" panose="020B0604030504040204" pitchFamily="34" charset="-120"/>
          </a:endParaRPr>
        </a:p>
      </dsp:txBody>
      <dsp:txXfrm>
        <a:off x="8843401" y="256615"/>
        <a:ext cx="247464" cy="248132"/>
      </dsp:txXfrm>
    </dsp:sp>
    <dsp:sp modelId="{E4788A4F-36A9-428B-A281-1A389CB7DE14}">
      <dsp:nvSpPr>
        <dsp:cNvPr id="0" name=""/>
        <dsp:cNvSpPr/>
      </dsp:nvSpPr>
      <dsp:spPr>
        <a:xfrm>
          <a:off x="9343667" y="0"/>
          <a:ext cx="1667551" cy="761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微軟正黑體" panose="020B0604030504040204" pitchFamily="34" charset="-120"/>
              <a:ea typeface="微軟正黑體" panose="020B0604030504040204" pitchFamily="34" charset="-120"/>
            </a:rPr>
            <a:t>研究建議</a:t>
          </a:r>
        </a:p>
      </dsp:txBody>
      <dsp:txXfrm>
        <a:off x="9365967" y="22300"/>
        <a:ext cx="1622951" cy="7167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0.77863</cdr:x>
      <cdr:y>0.81615</cdr:y>
    </cdr:from>
    <cdr:to>
      <cdr:x>0.89113</cdr:x>
      <cdr:y>0.89956</cdr:y>
    </cdr:to>
    <cdr:sp macro="" textlink="">
      <cdr:nvSpPr>
        <cdr:cNvPr id="2" name="文字方塊 1">
          <a:extLst xmlns:a="http://schemas.openxmlformats.org/drawingml/2006/main">
            <a:ext uri="{FF2B5EF4-FFF2-40B4-BE49-F238E27FC236}">
              <a16:creationId xmlns:a16="http://schemas.microsoft.com/office/drawing/2014/main" id="{2AF64167-8ADF-4B6E-9A87-D0D356A40AF6}"/>
            </a:ext>
          </a:extLst>
        </cdr:cNvPr>
        <cdr:cNvSpPr txBox="1"/>
      </cdr:nvSpPr>
      <cdr:spPr>
        <a:xfrm xmlns:a="http://schemas.openxmlformats.org/drawingml/2006/main">
          <a:off x="6328695" y="3011679"/>
          <a:ext cx="914400" cy="3077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TW" sz="1400" dirty="0"/>
            <a:t>1%</a:t>
          </a:r>
          <a:endParaRPr lang="zh-TW" alt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2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3" y="0"/>
            <a:ext cx="2945659" cy="49821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8722"/>
            <a:ext cx="5438140" cy="39098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600"/>
            <a:ext cx="2945659" cy="4982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3" y="9431600"/>
            <a:ext cx="2945659"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79768" y="4778722"/>
            <a:ext cx="543814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t>50分鐘課程(10:00~11:20)、20分鐘座談+QA with 師大</a:t>
            </a:r>
            <a:br>
              <a:rPr lang="zh-TW"/>
            </a:br>
            <a:r>
              <a:rPr lang="zh-TW"/>
              <a:t>原定麗美組長</a:t>
            </a:r>
            <a:endParaRPr dirty="0"/>
          </a:p>
        </p:txBody>
      </p:sp>
      <p:sp>
        <p:nvSpPr>
          <p:cNvPr id="93" name="Google Shape;93;p1:notes"/>
          <p:cNvSpPr txBox="1">
            <a:spLocks noGrp="1"/>
          </p:cNvSpPr>
          <p:nvPr>
            <p:ph type="sldNum" idx="12"/>
          </p:nvPr>
        </p:nvSpPr>
        <p:spPr>
          <a:xfrm>
            <a:off x="3850443" y="9431600"/>
            <a:ext cx="2945659"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10: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79768" y="4778722"/>
            <a:ext cx="5438140" cy="3909864"/>
          </a:xfrm>
          <a:prstGeom prst="rect">
            <a:avLst/>
          </a:prstGeom>
          <a:noFill/>
          <a:ln>
            <a:noFill/>
          </a:ln>
        </p:spPr>
        <p:txBody>
          <a:bodyPr spcFirstLastPara="1" wrap="square" lIns="91425" tIns="45700" rIns="91425" bIns="45700" anchor="t" anchorCtr="0">
            <a:noAutofit/>
          </a:bodyPr>
          <a:lstStyle/>
          <a:p>
            <a:pPr marL="800100" lvl="1" indent="-342900" algn="l" rtl="0">
              <a:spcBef>
                <a:spcPts val="0"/>
              </a:spcBef>
              <a:spcAft>
                <a:spcPts val="0"/>
              </a:spcAft>
              <a:buNone/>
            </a:pPr>
            <a:r>
              <a:rPr lang="zh-TW"/>
              <a:t>研究動機與目的</a:t>
            </a:r>
            <a:endParaRPr dirty="0"/>
          </a:p>
          <a:p>
            <a:pPr marL="800100" lvl="1" indent="-342900" algn="l" rtl="0">
              <a:spcBef>
                <a:spcPts val="0"/>
              </a:spcBef>
              <a:spcAft>
                <a:spcPts val="0"/>
              </a:spcAft>
              <a:buNone/>
            </a:pPr>
            <a:r>
              <a:rPr lang="zh-TW"/>
              <a:t>研究問題</a:t>
            </a:r>
            <a:endParaRPr dirty="0"/>
          </a:p>
          <a:p>
            <a:pPr marL="800100" lvl="1" indent="-342900" algn="l" rtl="0">
              <a:spcBef>
                <a:spcPts val="0"/>
              </a:spcBef>
              <a:spcAft>
                <a:spcPts val="0"/>
              </a:spcAft>
              <a:buNone/>
            </a:pPr>
            <a:r>
              <a:rPr lang="zh-TW"/>
              <a:t>研究方法</a:t>
            </a:r>
            <a:endParaRPr dirty="0"/>
          </a:p>
          <a:p>
            <a:pPr marL="800100" lvl="1" indent="-342900" algn="l" rtl="0">
              <a:spcBef>
                <a:spcPts val="0"/>
              </a:spcBef>
              <a:spcAft>
                <a:spcPts val="0"/>
              </a:spcAft>
              <a:buNone/>
            </a:pPr>
            <a:r>
              <a:rPr lang="zh-TW"/>
              <a:t>研究實施</a:t>
            </a:r>
            <a:endParaRPr dirty="0"/>
          </a:p>
          <a:p>
            <a:pPr marL="800100" lvl="1" indent="-342900" algn="l" rtl="0">
              <a:spcBef>
                <a:spcPts val="0"/>
              </a:spcBef>
              <a:spcAft>
                <a:spcPts val="0"/>
              </a:spcAft>
              <a:buNone/>
            </a:pPr>
            <a:r>
              <a:rPr lang="zh-TW"/>
              <a:t>研究成果與分析</a:t>
            </a:r>
            <a:endParaRPr dirty="0"/>
          </a:p>
          <a:p>
            <a:pPr marL="800100" lvl="1" indent="-342900" algn="l" rtl="0">
              <a:spcBef>
                <a:spcPts val="0"/>
              </a:spcBef>
              <a:spcAft>
                <a:spcPts val="0"/>
              </a:spcAft>
              <a:buNone/>
            </a:pPr>
            <a:r>
              <a:rPr lang="zh-TW"/>
              <a:t>結論與建議</a:t>
            </a:r>
            <a:endParaRPr dirty="0"/>
          </a:p>
          <a:p>
            <a:pPr marL="0" lvl="0" indent="0" algn="l" rtl="0">
              <a:spcBef>
                <a:spcPts val="0"/>
              </a:spcBef>
              <a:spcAft>
                <a:spcPts val="0"/>
              </a:spcAft>
              <a:buNone/>
            </a:pPr>
            <a:endParaRPr dirty="0"/>
          </a:p>
        </p:txBody>
      </p:sp>
      <p:sp>
        <p:nvSpPr>
          <p:cNvPr id="100" name="Google Shape;100;p2:notes"/>
          <p:cNvSpPr txBox="1">
            <a:spLocks noGrp="1"/>
          </p:cNvSpPr>
          <p:nvPr>
            <p:ph type="sldNum" idx="12"/>
          </p:nvPr>
        </p:nvSpPr>
        <p:spPr>
          <a:xfrm>
            <a:off x="3850443" y="9431600"/>
            <a:ext cx="2945659"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3: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4: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6: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Calibri"/>
                <a:ea typeface="Calibri"/>
                <a:cs typeface="Calibri"/>
                <a:sym typeface="Calibri"/>
              </a:rPr>
              <a:t>26</a:t>
            </a:fld>
            <a:endParaRPr lang="zh-TW"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5071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4" name="Google Shape;134;p7: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8: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p9: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spTree>
      <p:nvGrpSpPr>
        <p:cNvPr id="1" name="Shape 17"/>
        <p:cNvGrpSpPr/>
        <p:nvPr/>
      </p:nvGrpSpPr>
      <p:grpSpPr>
        <a:xfrm>
          <a:off x="0" y="0"/>
          <a:ext cx="0" cy="0"/>
          <a:chOff x="0" y="0"/>
          <a:chExt cx="0" cy="0"/>
        </a:xfrm>
      </p:grpSpPr>
      <p:sp>
        <p:nvSpPr>
          <p:cNvPr id="18" name="Google Shape;18;p12"/>
          <p:cNvSpPr txBox="1">
            <a:spLocks noGrp="1"/>
          </p:cNvSpPr>
          <p:nvPr>
            <p:ph type="ctrTitle"/>
          </p:nvPr>
        </p:nvSpPr>
        <p:spPr>
          <a:xfrm>
            <a:off x="609600" y="228601"/>
            <a:ext cx="10363200" cy="457199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8800"/>
              <a:buFont typeface="Arial Black"/>
              <a:buNone/>
              <a:defRPr sz="8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txBox="1">
            <a:spLocks noGrp="1"/>
          </p:cNvSpPr>
          <p:nvPr>
            <p:ph type="subTitle" idx="1"/>
          </p:nvPr>
        </p:nvSpPr>
        <p:spPr>
          <a:xfrm>
            <a:off x="609600" y="4800600"/>
            <a:ext cx="9144000" cy="9144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spcBef>
                <a:spcPts val="6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
        <p:nvSpPr>
          <p:cNvPr id="20" name="Google Shape;20;p12"/>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12"/>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12"/>
          <p:cNvSpPr/>
          <p:nvPr/>
        </p:nvSpPr>
        <p:spPr>
          <a:xfrm>
            <a:off x="12001499" y="4846320"/>
            <a:ext cx="190501" cy="20116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3" name="Google Shape;23;p12"/>
          <p:cNvSpPr/>
          <p:nvPr/>
        </p:nvSpPr>
        <p:spPr>
          <a:xfrm>
            <a:off x="12001499" y="0"/>
            <a:ext cx="190501" cy="48463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4" name="Google Shape;24;p12"/>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i="0" u="none" strike="noStrike" cap="none">
                <a:solidFill>
                  <a:schemeClr val="dk1"/>
                </a:solidFill>
                <a:latin typeface="Arial"/>
                <a:ea typeface="Arial"/>
                <a:cs typeface="Arial"/>
                <a:sym typeface="Arial"/>
              </a:defRPr>
            </a:lvl1pPr>
            <a:lvl2pPr marL="0" lvl="1" indent="0" algn="l">
              <a:spcBef>
                <a:spcPts val="0"/>
              </a:spcBef>
              <a:buNone/>
              <a:defRPr sz="2400" b="1" i="0" u="none" strike="noStrike" cap="none">
                <a:solidFill>
                  <a:schemeClr val="dk1"/>
                </a:solidFill>
                <a:latin typeface="Arial"/>
                <a:ea typeface="Arial"/>
                <a:cs typeface="Arial"/>
                <a:sym typeface="Arial"/>
              </a:defRPr>
            </a:lvl2pPr>
            <a:lvl3pPr marL="0" lvl="2" indent="0" algn="l">
              <a:spcBef>
                <a:spcPts val="0"/>
              </a:spcBef>
              <a:buNone/>
              <a:defRPr sz="2400" b="1" i="0" u="none" strike="noStrike" cap="none">
                <a:solidFill>
                  <a:schemeClr val="dk1"/>
                </a:solidFill>
                <a:latin typeface="Arial"/>
                <a:ea typeface="Arial"/>
                <a:cs typeface="Arial"/>
                <a:sym typeface="Arial"/>
              </a:defRPr>
            </a:lvl3pPr>
            <a:lvl4pPr marL="0" lvl="3" indent="0" algn="l">
              <a:spcBef>
                <a:spcPts val="0"/>
              </a:spcBef>
              <a:buNone/>
              <a:defRPr sz="2400" b="1" i="0" u="none" strike="noStrike" cap="none">
                <a:solidFill>
                  <a:schemeClr val="dk1"/>
                </a:solidFill>
                <a:latin typeface="Arial"/>
                <a:ea typeface="Arial"/>
                <a:cs typeface="Arial"/>
                <a:sym typeface="Arial"/>
              </a:defRPr>
            </a:lvl4pPr>
            <a:lvl5pPr marL="0" lvl="4" indent="0" algn="l">
              <a:spcBef>
                <a:spcPts val="0"/>
              </a:spcBef>
              <a:buNone/>
              <a:defRPr sz="2400" b="1" i="0" u="none" strike="noStrike" cap="none">
                <a:solidFill>
                  <a:schemeClr val="dk1"/>
                </a:solidFill>
                <a:latin typeface="Arial"/>
                <a:ea typeface="Arial"/>
                <a:cs typeface="Arial"/>
                <a:sym typeface="Arial"/>
              </a:defRPr>
            </a:lvl5pPr>
            <a:lvl6pPr marL="0" lvl="5" indent="0" algn="l">
              <a:spcBef>
                <a:spcPts val="0"/>
              </a:spcBef>
              <a:buNone/>
              <a:defRPr sz="2400" b="1" i="0" u="none" strike="noStrike" cap="none">
                <a:solidFill>
                  <a:schemeClr val="dk1"/>
                </a:solidFill>
                <a:latin typeface="Arial"/>
                <a:ea typeface="Arial"/>
                <a:cs typeface="Arial"/>
                <a:sym typeface="Arial"/>
              </a:defRPr>
            </a:lvl6pPr>
            <a:lvl7pPr marL="0" lvl="6" indent="0" algn="l">
              <a:spcBef>
                <a:spcPts val="0"/>
              </a:spcBef>
              <a:buNone/>
              <a:defRPr sz="2400" b="1" i="0" u="none" strike="noStrike" cap="none">
                <a:solidFill>
                  <a:schemeClr val="dk1"/>
                </a:solidFill>
                <a:latin typeface="Arial"/>
                <a:ea typeface="Arial"/>
                <a:cs typeface="Arial"/>
                <a:sym typeface="Arial"/>
              </a:defRPr>
            </a:lvl7pPr>
            <a:lvl8pPr marL="0" lvl="7" indent="0" algn="l">
              <a:spcBef>
                <a:spcPts val="0"/>
              </a:spcBef>
              <a:buNone/>
              <a:defRPr sz="2400" b="1" i="0" u="none" strike="noStrike" cap="none">
                <a:solidFill>
                  <a:schemeClr val="dk1"/>
                </a:solidFill>
                <a:latin typeface="Arial"/>
                <a:ea typeface="Arial"/>
                <a:cs typeface="Arial"/>
                <a:sym typeface="Arial"/>
              </a:defRPr>
            </a:lvl8pPr>
            <a:lvl9pPr marL="0" lvl="8" indent="0" algn="l">
              <a:spcBef>
                <a:spcPts val="0"/>
              </a:spcBef>
              <a:buNone/>
              <a:defRPr sz="24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609600" y="152718"/>
            <a:ext cx="7721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3502818" y="-1140618"/>
            <a:ext cx="4373563" cy="10160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21"/>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1"/>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1"/>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2"/>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22"/>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22"/>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22"/>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609600" y="152718"/>
            <a:ext cx="7721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2174240" y="1574800"/>
            <a:ext cx="438912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8" name="Google Shape;28;p13"/>
          <p:cNvSpPr txBox="1">
            <a:spLocks noGrp="1"/>
          </p:cNvSpPr>
          <p:nvPr>
            <p:ph type="body" idx="2"/>
          </p:nvPr>
        </p:nvSpPr>
        <p:spPr>
          <a:xfrm>
            <a:off x="6786880" y="1574800"/>
            <a:ext cx="438912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9" name="Google Shape;29;p13"/>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13"/>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3"/>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32"/>
        <p:cNvGrpSpPr/>
        <p:nvPr/>
      </p:nvGrpSpPr>
      <p:grpSpPr>
        <a:xfrm>
          <a:off x="0" y="0"/>
          <a:ext cx="0" cy="0"/>
          <a:chOff x="0" y="0"/>
          <a:chExt cx="0" cy="0"/>
        </a:xfrm>
      </p:grpSpPr>
      <p:sp>
        <p:nvSpPr>
          <p:cNvPr id="33" name="Google Shape;33;p14"/>
          <p:cNvSpPr txBox="1">
            <a:spLocks noGrp="1"/>
          </p:cNvSpPr>
          <p:nvPr>
            <p:ph type="title"/>
          </p:nvPr>
        </p:nvSpPr>
        <p:spPr>
          <a:xfrm>
            <a:off x="609600" y="152718"/>
            <a:ext cx="7721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4"/>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14"/>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14"/>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609600" y="152718"/>
            <a:ext cx="7721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609600" y="1752601"/>
            <a:ext cx="10160000" cy="437356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15"/>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 name="Google Shape;41;p15"/>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15"/>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609600" y="1447801"/>
            <a:ext cx="10363200" cy="43211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8800"/>
              <a:buFont typeface="Arial Black"/>
              <a:buNone/>
              <a:defRPr sz="8800" b="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6"/>
          <p:cNvSpPr txBox="1">
            <a:spLocks noGrp="1"/>
          </p:cNvSpPr>
          <p:nvPr>
            <p:ph type="body" idx="1"/>
          </p:nvPr>
        </p:nvSpPr>
        <p:spPr>
          <a:xfrm>
            <a:off x="609600" y="228601"/>
            <a:ext cx="10363200" cy="10668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dk2"/>
              </a:buClr>
              <a:buSzPts val="2000"/>
              <a:buNone/>
              <a:defRPr sz="2000" b="0" cap="none">
                <a:solidFill>
                  <a:schemeClr val="dk2"/>
                </a:solidFill>
                <a:latin typeface="Arial Black"/>
                <a:ea typeface="Arial Black"/>
                <a:cs typeface="Arial Black"/>
                <a:sym typeface="Arial Black"/>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46" name="Google Shape;46;p16"/>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6"/>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dirty="0"/>
          </a:p>
        </p:txBody>
      </p:sp>
      <p:sp>
        <p:nvSpPr>
          <p:cNvPr id="48" name="Google Shape;48;p16"/>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609600" y="152718"/>
            <a:ext cx="7721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36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body" idx="1"/>
          </p:nvPr>
        </p:nvSpPr>
        <p:spPr>
          <a:xfrm>
            <a:off x="2170176" y="1572768"/>
            <a:ext cx="438912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2" name="Google Shape;52;p17"/>
          <p:cNvSpPr txBox="1">
            <a:spLocks noGrp="1"/>
          </p:cNvSpPr>
          <p:nvPr>
            <p:ph type="body" idx="2"/>
          </p:nvPr>
        </p:nvSpPr>
        <p:spPr>
          <a:xfrm>
            <a:off x="2170176" y="2259366"/>
            <a:ext cx="438912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3" name="Google Shape;53;p17"/>
          <p:cNvSpPr txBox="1">
            <a:spLocks noGrp="1"/>
          </p:cNvSpPr>
          <p:nvPr>
            <p:ph type="body" idx="3"/>
          </p:nvPr>
        </p:nvSpPr>
        <p:spPr>
          <a:xfrm>
            <a:off x="6790944" y="1572768"/>
            <a:ext cx="438912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4" name="Google Shape;54;p17"/>
          <p:cNvSpPr txBox="1">
            <a:spLocks noGrp="1"/>
          </p:cNvSpPr>
          <p:nvPr>
            <p:ph type="body" idx="4"/>
          </p:nvPr>
        </p:nvSpPr>
        <p:spPr>
          <a:xfrm>
            <a:off x="6790944" y="2259366"/>
            <a:ext cx="438912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5" name="Google Shape;55;p17"/>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17"/>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17"/>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8"/>
        <p:cNvGrpSpPr/>
        <p:nvPr/>
      </p:nvGrpSpPr>
      <p:grpSpPr>
        <a:xfrm>
          <a:off x="0" y="0"/>
          <a:ext cx="0" cy="0"/>
          <a:chOff x="0" y="0"/>
          <a:chExt cx="0" cy="0"/>
        </a:xfrm>
      </p:grpSpPr>
      <p:sp>
        <p:nvSpPr>
          <p:cNvPr id="59" name="Google Shape;59;p18"/>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18"/>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18"/>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62"/>
        <p:cNvGrpSpPr/>
        <p:nvPr/>
      </p:nvGrpSpPr>
      <p:grpSpPr>
        <a:xfrm>
          <a:off x="0" y="0"/>
          <a:ext cx="0" cy="0"/>
          <a:chOff x="0" y="0"/>
          <a:chExt cx="0" cy="0"/>
        </a:xfrm>
      </p:grpSpPr>
      <p:sp>
        <p:nvSpPr>
          <p:cNvPr id="63" name="Google Shape;63;p19"/>
          <p:cNvSpPr txBox="1">
            <a:spLocks noGrp="1"/>
          </p:cNvSpPr>
          <p:nvPr>
            <p:ph type="body" idx="1"/>
          </p:nvPr>
        </p:nvSpPr>
        <p:spPr>
          <a:xfrm>
            <a:off x="4766733" y="1600200"/>
            <a:ext cx="6815667"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dk1"/>
              </a:buClr>
              <a:buSzPts val="3200"/>
              <a:buNone/>
              <a:defRPr sz="3200"/>
            </a:lvl1pPr>
            <a:lvl2pPr marL="914400" lvl="1" indent="-406400" algn="l">
              <a:spcBef>
                <a:spcPts val="60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4" name="Google Shape;64;p19"/>
          <p:cNvSpPr txBox="1">
            <a:spLocks noGrp="1"/>
          </p:cNvSpPr>
          <p:nvPr>
            <p:ph type="body" idx="2"/>
          </p:nvPr>
        </p:nvSpPr>
        <p:spPr>
          <a:xfrm>
            <a:off x="609601" y="1600200"/>
            <a:ext cx="4011084"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5" name="Google Shape;65;p19"/>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9"/>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9"/>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dirty="0"/>
          </a:p>
        </p:txBody>
      </p:sp>
      <p:sp>
        <p:nvSpPr>
          <p:cNvPr id="68" name="Google Shape;68;p19"/>
          <p:cNvSpPr txBox="1">
            <a:spLocks noGrp="1"/>
          </p:cNvSpPr>
          <p:nvPr>
            <p:ph type="title"/>
          </p:nvPr>
        </p:nvSpPr>
        <p:spPr>
          <a:xfrm>
            <a:off x="609600" y="152718"/>
            <a:ext cx="7721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含標題的圖片" type="picTx">
  <p:cSld name="PICTURE_WITH_CAPTION_TEXT">
    <p:spTree>
      <p:nvGrpSpPr>
        <p:cNvPr id="1" name="Shape 69"/>
        <p:cNvGrpSpPr/>
        <p:nvPr/>
      </p:nvGrpSpPr>
      <p:grpSpPr>
        <a:xfrm>
          <a:off x="0" y="0"/>
          <a:ext cx="0" cy="0"/>
          <a:chOff x="0" y="0"/>
          <a:chExt cx="0" cy="0"/>
        </a:xfrm>
      </p:grpSpPr>
      <p:sp>
        <p:nvSpPr>
          <p:cNvPr id="70" name="Google Shape;70;p20"/>
          <p:cNvSpPr/>
          <p:nvPr/>
        </p:nvSpPr>
        <p:spPr>
          <a:xfrm>
            <a:off x="12001499" y="4846320"/>
            <a:ext cx="190501" cy="20116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71" name="Google Shape;71;p20"/>
          <p:cNvSpPr>
            <a:spLocks noGrp="1"/>
          </p:cNvSpPr>
          <p:nvPr>
            <p:ph type="pic" idx="2"/>
          </p:nvPr>
        </p:nvSpPr>
        <p:spPr>
          <a:xfrm>
            <a:off x="-1" y="0"/>
            <a:ext cx="12001169" cy="4846320"/>
          </a:xfrm>
          <a:prstGeom prst="rect">
            <a:avLst/>
          </a:prstGeom>
          <a:solidFill>
            <a:srgbClr val="BFBFBF"/>
          </a:solid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2"/>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2"/>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2" name="Google Shape;72;p20"/>
          <p:cNvSpPr txBox="1">
            <a:spLocks noGrp="1"/>
          </p:cNvSpPr>
          <p:nvPr>
            <p:ph type="body" idx="1"/>
          </p:nvPr>
        </p:nvSpPr>
        <p:spPr>
          <a:xfrm>
            <a:off x="609600" y="5715000"/>
            <a:ext cx="1087120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3" name="Google Shape;73;p20"/>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20"/>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20"/>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i="0" u="none" strike="noStrike" cap="none">
                <a:solidFill>
                  <a:schemeClr val="dk1"/>
                </a:solidFill>
                <a:latin typeface="Arial"/>
                <a:ea typeface="Arial"/>
                <a:cs typeface="Arial"/>
                <a:sym typeface="Arial"/>
              </a:defRPr>
            </a:lvl1pPr>
            <a:lvl2pPr marL="0" lvl="1" indent="0" algn="l">
              <a:spcBef>
                <a:spcPts val="0"/>
              </a:spcBef>
              <a:buNone/>
              <a:defRPr sz="2400" b="1" i="0" u="none" strike="noStrike" cap="none">
                <a:solidFill>
                  <a:schemeClr val="dk1"/>
                </a:solidFill>
                <a:latin typeface="Arial"/>
                <a:ea typeface="Arial"/>
                <a:cs typeface="Arial"/>
                <a:sym typeface="Arial"/>
              </a:defRPr>
            </a:lvl2pPr>
            <a:lvl3pPr marL="0" lvl="2" indent="0" algn="l">
              <a:spcBef>
                <a:spcPts val="0"/>
              </a:spcBef>
              <a:buNone/>
              <a:defRPr sz="2400" b="1" i="0" u="none" strike="noStrike" cap="none">
                <a:solidFill>
                  <a:schemeClr val="dk1"/>
                </a:solidFill>
                <a:latin typeface="Arial"/>
                <a:ea typeface="Arial"/>
                <a:cs typeface="Arial"/>
                <a:sym typeface="Arial"/>
              </a:defRPr>
            </a:lvl3pPr>
            <a:lvl4pPr marL="0" lvl="3" indent="0" algn="l">
              <a:spcBef>
                <a:spcPts val="0"/>
              </a:spcBef>
              <a:buNone/>
              <a:defRPr sz="2400" b="1" i="0" u="none" strike="noStrike" cap="none">
                <a:solidFill>
                  <a:schemeClr val="dk1"/>
                </a:solidFill>
                <a:latin typeface="Arial"/>
                <a:ea typeface="Arial"/>
                <a:cs typeface="Arial"/>
                <a:sym typeface="Arial"/>
              </a:defRPr>
            </a:lvl4pPr>
            <a:lvl5pPr marL="0" lvl="4" indent="0" algn="l">
              <a:spcBef>
                <a:spcPts val="0"/>
              </a:spcBef>
              <a:buNone/>
              <a:defRPr sz="2400" b="1" i="0" u="none" strike="noStrike" cap="none">
                <a:solidFill>
                  <a:schemeClr val="dk1"/>
                </a:solidFill>
                <a:latin typeface="Arial"/>
                <a:ea typeface="Arial"/>
                <a:cs typeface="Arial"/>
                <a:sym typeface="Arial"/>
              </a:defRPr>
            </a:lvl5pPr>
            <a:lvl6pPr marL="0" lvl="5" indent="0" algn="l">
              <a:spcBef>
                <a:spcPts val="0"/>
              </a:spcBef>
              <a:buNone/>
              <a:defRPr sz="2400" b="1" i="0" u="none" strike="noStrike" cap="none">
                <a:solidFill>
                  <a:schemeClr val="dk1"/>
                </a:solidFill>
                <a:latin typeface="Arial"/>
                <a:ea typeface="Arial"/>
                <a:cs typeface="Arial"/>
                <a:sym typeface="Arial"/>
              </a:defRPr>
            </a:lvl6pPr>
            <a:lvl7pPr marL="0" lvl="6" indent="0" algn="l">
              <a:spcBef>
                <a:spcPts val="0"/>
              </a:spcBef>
              <a:buNone/>
              <a:defRPr sz="2400" b="1" i="0" u="none" strike="noStrike" cap="none">
                <a:solidFill>
                  <a:schemeClr val="dk1"/>
                </a:solidFill>
                <a:latin typeface="Arial"/>
                <a:ea typeface="Arial"/>
                <a:cs typeface="Arial"/>
                <a:sym typeface="Arial"/>
              </a:defRPr>
            </a:lvl7pPr>
            <a:lvl8pPr marL="0" lvl="7" indent="0" algn="l">
              <a:spcBef>
                <a:spcPts val="0"/>
              </a:spcBef>
              <a:buNone/>
              <a:defRPr sz="2400" b="1" i="0" u="none" strike="noStrike" cap="none">
                <a:solidFill>
                  <a:schemeClr val="dk1"/>
                </a:solidFill>
                <a:latin typeface="Arial"/>
                <a:ea typeface="Arial"/>
                <a:cs typeface="Arial"/>
                <a:sym typeface="Arial"/>
              </a:defRPr>
            </a:lvl8pPr>
            <a:lvl9pPr marL="0" lvl="8" indent="0" algn="l">
              <a:spcBef>
                <a:spcPts val="0"/>
              </a:spcBef>
              <a:buNone/>
              <a:defRPr sz="24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zh-TW"/>
              <a:t>‹#›</a:t>
            </a:fld>
            <a:endParaRPr dirty="0"/>
          </a:p>
        </p:txBody>
      </p:sp>
      <p:sp>
        <p:nvSpPr>
          <p:cNvPr id="76" name="Google Shape;76;p20"/>
          <p:cNvSpPr txBox="1">
            <a:spLocks noGrp="1"/>
          </p:cNvSpPr>
          <p:nvPr>
            <p:ph type="title"/>
          </p:nvPr>
        </p:nvSpPr>
        <p:spPr>
          <a:xfrm>
            <a:off x="609600" y="4953000"/>
            <a:ext cx="10871200" cy="762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0"/>
          <p:cNvSpPr/>
          <p:nvPr/>
        </p:nvSpPr>
        <p:spPr>
          <a:xfrm>
            <a:off x="12001499" y="0"/>
            <a:ext cx="190501" cy="48463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09600" y="152718"/>
            <a:ext cx="7721600" cy="13716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dk2"/>
              </a:buClr>
              <a:buSzPts val="3600"/>
              <a:buFont typeface="Arial Black"/>
              <a:buNone/>
              <a:defRPr sz="3600" b="0" i="0" u="none" strike="noStrike" cap="none">
                <a:solidFill>
                  <a:schemeClr val="dk2"/>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609600" y="1752601"/>
            <a:ext cx="10160000" cy="43735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1"/>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1"/>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1"/>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400" b="1" i="0" u="none" strike="noStrike" cap="none">
                <a:solidFill>
                  <a:schemeClr val="dk2"/>
                </a:solidFill>
                <a:latin typeface="Arial"/>
                <a:ea typeface="Arial"/>
                <a:cs typeface="Arial"/>
                <a:sym typeface="Arial"/>
              </a:defRPr>
            </a:lvl1pPr>
            <a:lvl2pPr marL="0" marR="0" lvl="1" indent="0" algn="l" rtl="0">
              <a:spcBef>
                <a:spcPts val="0"/>
              </a:spcBef>
              <a:buNone/>
              <a:defRPr sz="2400" b="1" i="0" u="none" strike="noStrike" cap="none">
                <a:solidFill>
                  <a:schemeClr val="dk2"/>
                </a:solidFill>
                <a:latin typeface="Arial"/>
                <a:ea typeface="Arial"/>
                <a:cs typeface="Arial"/>
                <a:sym typeface="Arial"/>
              </a:defRPr>
            </a:lvl2pPr>
            <a:lvl3pPr marL="0" marR="0" lvl="2" indent="0" algn="l" rtl="0">
              <a:spcBef>
                <a:spcPts val="0"/>
              </a:spcBef>
              <a:buNone/>
              <a:defRPr sz="2400" b="1" i="0" u="none" strike="noStrike" cap="none">
                <a:solidFill>
                  <a:schemeClr val="dk2"/>
                </a:solidFill>
                <a:latin typeface="Arial"/>
                <a:ea typeface="Arial"/>
                <a:cs typeface="Arial"/>
                <a:sym typeface="Arial"/>
              </a:defRPr>
            </a:lvl3pPr>
            <a:lvl4pPr marL="0" marR="0" lvl="3" indent="0" algn="l" rtl="0">
              <a:spcBef>
                <a:spcPts val="0"/>
              </a:spcBef>
              <a:buNone/>
              <a:defRPr sz="2400" b="1" i="0" u="none" strike="noStrike" cap="none">
                <a:solidFill>
                  <a:schemeClr val="dk2"/>
                </a:solidFill>
                <a:latin typeface="Arial"/>
                <a:ea typeface="Arial"/>
                <a:cs typeface="Arial"/>
                <a:sym typeface="Arial"/>
              </a:defRPr>
            </a:lvl4pPr>
            <a:lvl5pPr marL="0" marR="0" lvl="4" indent="0" algn="l" rtl="0">
              <a:spcBef>
                <a:spcPts val="0"/>
              </a:spcBef>
              <a:buNone/>
              <a:defRPr sz="2400" b="1" i="0" u="none" strike="noStrike" cap="none">
                <a:solidFill>
                  <a:schemeClr val="dk2"/>
                </a:solidFill>
                <a:latin typeface="Arial"/>
                <a:ea typeface="Arial"/>
                <a:cs typeface="Arial"/>
                <a:sym typeface="Arial"/>
              </a:defRPr>
            </a:lvl5pPr>
            <a:lvl6pPr marL="0" marR="0" lvl="5" indent="0" algn="l" rtl="0">
              <a:spcBef>
                <a:spcPts val="0"/>
              </a:spcBef>
              <a:buNone/>
              <a:defRPr sz="2400" b="1" i="0" u="none" strike="noStrike" cap="none">
                <a:solidFill>
                  <a:schemeClr val="dk2"/>
                </a:solidFill>
                <a:latin typeface="Arial"/>
                <a:ea typeface="Arial"/>
                <a:cs typeface="Arial"/>
                <a:sym typeface="Arial"/>
              </a:defRPr>
            </a:lvl6pPr>
            <a:lvl7pPr marL="0" marR="0" lvl="6" indent="0" algn="l" rtl="0">
              <a:spcBef>
                <a:spcPts val="0"/>
              </a:spcBef>
              <a:buNone/>
              <a:defRPr sz="2400" b="1" i="0" u="none" strike="noStrike" cap="none">
                <a:solidFill>
                  <a:schemeClr val="dk2"/>
                </a:solidFill>
                <a:latin typeface="Arial"/>
                <a:ea typeface="Arial"/>
                <a:cs typeface="Arial"/>
                <a:sym typeface="Arial"/>
              </a:defRPr>
            </a:lvl7pPr>
            <a:lvl8pPr marL="0" marR="0" lvl="7" indent="0" algn="l" rtl="0">
              <a:spcBef>
                <a:spcPts val="0"/>
              </a:spcBef>
              <a:buNone/>
              <a:defRPr sz="2400" b="1" i="0" u="none" strike="noStrike" cap="none">
                <a:solidFill>
                  <a:schemeClr val="dk2"/>
                </a:solidFill>
                <a:latin typeface="Arial"/>
                <a:ea typeface="Arial"/>
                <a:cs typeface="Arial"/>
                <a:sym typeface="Arial"/>
              </a:defRPr>
            </a:lvl8pPr>
            <a:lvl9pPr marL="0" marR="0" lvl="8" indent="0" algn="l" rtl="0">
              <a:spcBef>
                <a:spcPts val="0"/>
              </a:spcBef>
              <a:buNone/>
              <a:defRPr sz="24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zh-TW"/>
              <a:t>‹#›</a:t>
            </a:fld>
            <a:endParaRPr dirty="0"/>
          </a:p>
        </p:txBody>
      </p:sp>
      <p:sp>
        <p:nvSpPr>
          <p:cNvPr id="15" name="Google Shape;15;p11"/>
          <p:cNvSpPr/>
          <p:nvPr/>
        </p:nvSpPr>
        <p:spPr>
          <a:xfrm>
            <a:off x="12001499" y="0"/>
            <a:ext cx="190501" cy="1371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6" name="Google Shape;16;p11"/>
          <p:cNvSpPr/>
          <p:nvPr/>
        </p:nvSpPr>
        <p:spPr>
          <a:xfrm>
            <a:off x="12001499" y="1371600"/>
            <a:ext cx="190501" cy="5486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s3.amazonaws.com/ala-ppo-general/AiA+participant+reports.xlsx" TargetMode="External"/><Relationship Id="rId2" Type="http://schemas.openxmlformats.org/officeDocument/2006/relationships/hyperlink" Target="https://apply.ala.org/aia/public"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609600" y="228601"/>
            <a:ext cx="10363200" cy="457199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400"/>
              <a:buFont typeface="Arial"/>
              <a:buNone/>
            </a:pPr>
            <a:r>
              <a:rPr lang="zh-TW" sz="5400" dirty="0">
                <a:latin typeface="Arial"/>
                <a:ea typeface="Arial"/>
                <a:cs typeface="Arial"/>
                <a:sym typeface="Arial"/>
              </a:rPr>
              <a:t>電子資源使用成效行動研究計畫</a:t>
            </a:r>
            <a:br>
              <a:rPr lang="zh-TW" sz="5400" dirty="0">
                <a:latin typeface="Arial"/>
                <a:ea typeface="Arial"/>
                <a:cs typeface="Arial"/>
                <a:sym typeface="Arial"/>
              </a:rPr>
            </a:br>
            <a:r>
              <a:rPr lang="zh-TW" sz="5400" dirty="0">
                <a:latin typeface="Arial"/>
                <a:ea typeface="Arial"/>
                <a:cs typeface="Arial"/>
                <a:sym typeface="Arial"/>
              </a:rPr>
              <a:t>中興大學執行經驗分享</a:t>
            </a:r>
            <a:endParaRPr dirty="0">
              <a:solidFill>
                <a:schemeClr val="accent1"/>
              </a:solidFill>
            </a:endParaRPr>
          </a:p>
        </p:txBody>
      </p:sp>
      <p:sp>
        <p:nvSpPr>
          <p:cNvPr id="96" name="Google Shape;96;p1"/>
          <p:cNvSpPr txBox="1">
            <a:spLocks noGrp="1"/>
          </p:cNvSpPr>
          <p:nvPr>
            <p:ph type="subTitle" idx="1"/>
          </p:nvPr>
        </p:nvSpPr>
        <p:spPr>
          <a:xfrm>
            <a:off x="609600" y="4800600"/>
            <a:ext cx="9144000" cy="91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ts val="2000"/>
              <a:buNone/>
            </a:pPr>
            <a:r>
              <a:rPr lang="zh-TW"/>
              <a:t>日期：109年7月28日</a:t>
            </a:r>
            <a:endParaRPr dirty="0"/>
          </a:p>
          <a:p>
            <a:pPr marL="0" lvl="0" indent="0" algn="l" rtl="0">
              <a:spcBef>
                <a:spcPts val="1000"/>
              </a:spcBef>
              <a:spcAft>
                <a:spcPts val="0"/>
              </a:spcAft>
              <a:buClr>
                <a:schemeClr val="dk2"/>
              </a:buClr>
              <a:buSzPts val="2000"/>
              <a:buNone/>
            </a:pPr>
            <a:r>
              <a:rPr lang="zh-TW"/>
              <a:t>報告人：陳靖勳</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圓角 16">
            <a:extLst>
              <a:ext uri="{FF2B5EF4-FFF2-40B4-BE49-F238E27FC236}">
                <a16:creationId xmlns:a16="http://schemas.microsoft.com/office/drawing/2014/main" id="{67FF0873-D70B-45EE-9EEF-256F54895DFC}"/>
              </a:ext>
            </a:extLst>
          </p:cNvPr>
          <p:cNvSpPr/>
          <p:nvPr/>
        </p:nvSpPr>
        <p:spPr>
          <a:xfrm>
            <a:off x="7499349" y="2116973"/>
            <a:ext cx="3369732" cy="36448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後測問卷施測 </a:t>
            </a:r>
            <a:r>
              <a:rPr lang="en-US" altLang="zh-TW" sz="2000" dirty="0">
                <a:latin typeface="微軟正黑體" panose="020B0604030504040204" pitchFamily="34" charset="-120"/>
                <a:ea typeface="微軟正黑體" panose="020B0604030504040204" pitchFamily="34" charset="-120"/>
              </a:rPr>
              <a:t>20</a:t>
            </a:r>
            <a:r>
              <a:rPr lang="zh-TW" altLang="en-US" sz="2000" dirty="0">
                <a:latin typeface="微軟正黑體" panose="020B0604030504040204" pitchFamily="34" charset="-120"/>
                <a:ea typeface="微軟正黑體" panose="020B0604030504040204" pitchFamily="34" charset="-120"/>
              </a:rPr>
              <a:t>分鐘</a:t>
            </a:r>
          </a:p>
        </p:txBody>
      </p:sp>
      <p:sp>
        <p:nvSpPr>
          <p:cNvPr id="16" name="矩形: 圓角 15">
            <a:extLst>
              <a:ext uri="{FF2B5EF4-FFF2-40B4-BE49-F238E27FC236}">
                <a16:creationId xmlns:a16="http://schemas.microsoft.com/office/drawing/2014/main" id="{D8DF78B6-2727-4CEC-91D3-B758A12E4C90}"/>
              </a:ext>
            </a:extLst>
          </p:cNvPr>
          <p:cNvSpPr/>
          <p:nvPr/>
        </p:nvSpPr>
        <p:spPr>
          <a:xfrm>
            <a:off x="2799968" y="2116973"/>
            <a:ext cx="4080934" cy="36448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lnSpc>
                <a:spcPct val="150000"/>
              </a:lnSpc>
              <a:buFont typeface="+mj-lt"/>
              <a:buAutoNum type="arabicPeriod"/>
            </a:pP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sz="2000" dirty="0">
                <a:latin typeface="微軟正黑體" panose="020B0604030504040204" pitchFamily="34" charset="-120"/>
                <a:ea typeface="微軟正黑體" panose="020B0604030504040204" pitchFamily="34" charset="-120"/>
              </a:rPr>
              <a:t>研究說明 </a:t>
            </a:r>
            <a:r>
              <a:rPr lang="en-US" altLang="zh-TW" sz="2000" dirty="0">
                <a:latin typeface="微軟正黑體" panose="020B0604030504040204" pitchFamily="34" charset="-120"/>
                <a:ea typeface="微軟正黑體" panose="020B0604030504040204" pitchFamily="34" charset="-120"/>
              </a:rPr>
              <a:t>10</a:t>
            </a:r>
            <a:r>
              <a:rPr lang="zh-TW" altLang="en-US" sz="2000" dirty="0">
                <a:latin typeface="微軟正黑體" panose="020B0604030504040204" pitchFamily="34" charset="-120"/>
                <a:ea typeface="微軟正黑體" panose="020B0604030504040204" pitchFamily="34" charset="-120"/>
              </a:rPr>
              <a:t>分鐘</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sz="2000" dirty="0">
                <a:latin typeface="微軟正黑體" panose="020B0604030504040204" pitchFamily="34" charset="-120"/>
                <a:ea typeface="微軟正黑體" panose="020B0604030504040204" pitchFamily="34" charset="-120"/>
              </a:rPr>
              <a:t>前測問卷施測 </a:t>
            </a:r>
            <a:r>
              <a:rPr lang="en-US" altLang="zh-TW" sz="2000" dirty="0">
                <a:latin typeface="微軟正黑體" panose="020B0604030504040204" pitchFamily="34" charset="-120"/>
                <a:ea typeface="微軟正黑體" panose="020B0604030504040204" pitchFamily="34" charset="-120"/>
              </a:rPr>
              <a:t>20</a:t>
            </a:r>
            <a:r>
              <a:rPr lang="zh-TW" altLang="en-US" sz="2000" dirty="0">
                <a:latin typeface="微軟正黑體" panose="020B0604030504040204" pitchFamily="34" charset="-120"/>
                <a:ea typeface="微軟正黑體" panose="020B0604030504040204" pitchFamily="34" charset="-120"/>
              </a:rPr>
              <a:t>分鐘</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sz="2000" dirty="0">
                <a:latin typeface="微軟正黑體" panose="020B0604030504040204" pitchFamily="34" charset="-120"/>
                <a:ea typeface="微軟正黑體" panose="020B0604030504040204" pitchFamily="34" charset="-120"/>
              </a:rPr>
              <a:t>圖書館利用教育 </a:t>
            </a:r>
            <a:r>
              <a:rPr lang="en-US" altLang="zh-TW" sz="2000" dirty="0">
                <a:latin typeface="微軟正黑體" panose="020B0604030504040204" pitchFamily="34" charset="-120"/>
                <a:ea typeface="微軟正黑體" panose="020B0604030504040204" pitchFamily="34" charset="-120"/>
              </a:rPr>
              <a:t>70 </a:t>
            </a:r>
            <a:r>
              <a:rPr lang="zh-TW" altLang="en-US" sz="2000" dirty="0">
                <a:latin typeface="微軟正黑體" panose="020B0604030504040204" pitchFamily="34" charset="-120"/>
                <a:ea typeface="微軟正黑體" panose="020B0604030504040204" pitchFamily="34" charset="-120"/>
              </a:rPr>
              <a:t>分鐘</a:t>
            </a:r>
            <a:endParaRPr lang="en-US" altLang="zh-TW" sz="2000" dirty="0">
              <a:latin typeface="微軟正黑體" panose="020B0604030504040204" pitchFamily="34" charset="-120"/>
              <a:ea typeface="微軟正黑體" panose="020B0604030504040204" pitchFamily="34" charset="-120"/>
            </a:endParaRPr>
          </a:p>
          <a:p>
            <a:pPr lvl="1">
              <a:lnSpc>
                <a:spcPct val="150000"/>
              </a:lnSpc>
            </a:pPr>
            <a:r>
              <a:rPr lang="en-US" altLang="zh-TW" sz="1600" dirty="0">
                <a:latin typeface="微軟正黑體" panose="020B0604030504040204" pitchFamily="34" charset="-120"/>
                <a:ea typeface="微軟正黑體" panose="020B0604030504040204" pitchFamily="34" charset="-120"/>
              </a:rPr>
              <a:t>  (1) </a:t>
            </a:r>
            <a:r>
              <a:rPr lang="zh-TW" altLang="zh-TW" sz="1600" dirty="0">
                <a:latin typeface="微軟正黑體" panose="020B0604030504040204" pitchFamily="34" charset="-120"/>
                <a:ea typeface="微軟正黑體" panose="020B0604030504040204" pitchFamily="34" charset="-120"/>
              </a:rPr>
              <a:t>資訊檢索方法與技巧</a:t>
            </a:r>
            <a:r>
              <a:rPr lang="zh-TW" altLang="en-US" sz="1600" dirty="0">
                <a:latin typeface="微軟正黑體" panose="020B0604030504040204" pitchFamily="34" charset="-120"/>
                <a:ea typeface="微軟正黑體" panose="020B0604030504040204" pitchFamily="34" charset="-120"/>
              </a:rPr>
              <a:t>教學</a:t>
            </a:r>
            <a:endParaRPr lang="en-US" altLang="zh-TW" sz="1600" dirty="0">
              <a:latin typeface="微軟正黑體" panose="020B0604030504040204" pitchFamily="34" charset="-120"/>
              <a:ea typeface="微軟正黑體" panose="020B0604030504040204" pitchFamily="34" charset="-120"/>
            </a:endParaRPr>
          </a:p>
          <a:p>
            <a:pPr lvl="1">
              <a:lnSpc>
                <a:spcPct val="150000"/>
              </a:lnSpc>
            </a:pPr>
            <a:r>
              <a:rPr lang="en-US" altLang="zh-TW" sz="1600" dirty="0">
                <a:latin typeface="微軟正黑體" panose="020B0604030504040204" pitchFamily="34" charset="-120"/>
                <a:ea typeface="微軟正黑體" panose="020B0604030504040204" pitchFamily="34" charset="-120"/>
              </a:rPr>
              <a:t>  (2) </a:t>
            </a:r>
            <a:r>
              <a:rPr lang="zh-TW" altLang="zh-TW" sz="1600" dirty="0">
                <a:latin typeface="微軟正黑體" panose="020B0604030504040204" pitchFamily="34" charset="-120"/>
                <a:ea typeface="微軟正黑體" panose="020B0604030504040204" pitchFamily="34" charset="-120"/>
              </a:rPr>
              <a:t>輔助課程的圖書館電子資源介紹</a:t>
            </a:r>
            <a:endParaRPr lang="en-US" altLang="zh-TW" sz="1600" dirty="0">
              <a:latin typeface="微軟正黑體" panose="020B0604030504040204" pitchFamily="34" charset="-120"/>
              <a:ea typeface="微軟正黑體" panose="020B0604030504040204" pitchFamily="34" charset="-120"/>
            </a:endParaRPr>
          </a:p>
          <a:p>
            <a:pPr lvl="1">
              <a:lnSpc>
                <a:spcPct val="150000"/>
              </a:lnSpc>
            </a:pPr>
            <a:r>
              <a:rPr lang="en-US" altLang="zh-TW" sz="1600" dirty="0">
                <a:latin typeface="微軟正黑體" panose="020B0604030504040204" pitchFamily="34" charset="-120"/>
                <a:ea typeface="微軟正黑體" panose="020B0604030504040204" pitchFamily="34" charset="-120"/>
              </a:rPr>
              <a:t>  (3) </a:t>
            </a:r>
            <a:r>
              <a:rPr lang="zh-TW" altLang="zh-TW" sz="1600" dirty="0">
                <a:latin typeface="微軟正黑體" panose="020B0604030504040204" pitchFamily="34" charset="-120"/>
                <a:ea typeface="微軟正黑體" panose="020B0604030504040204" pitchFamily="34" charset="-120"/>
              </a:rPr>
              <a:t>興大圖書館環境服務導覽與介紹</a:t>
            </a:r>
            <a:endParaRPr lang="en-US" altLang="zh-TW" sz="2000" dirty="0">
              <a:latin typeface="微軟正黑體" panose="020B0604030504040204" pitchFamily="34" charset="-120"/>
              <a:ea typeface="微軟正黑體" panose="020B0604030504040204" pitchFamily="34" charset="-120"/>
            </a:endParaRPr>
          </a:p>
          <a:p>
            <a:pPr marL="342900" indent="-342900" algn="ctr">
              <a:lnSpc>
                <a:spcPct val="150000"/>
              </a:lnSpc>
              <a:buFont typeface="+mj-lt"/>
              <a:buAutoNum type="arabicPeriod"/>
            </a:pPr>
            <a:endParaRPr lang="en-US" altLang="zh-TW" dirty="0"/>
          </a:p>
          <a:p>
            <a:pPr marL="342900" indent="-342900" algn="ctr">
              <a:lnSpc>
                <a:spcPct val="150000"/>
              </a:lnSpc>
              <a:buFont typeface="+mj-lt"/>
              <a:buAutoNum type="arabicPeriod"/>
            </a:pPr>
            <a:endParaRPr lang="zh-TW" altLang="en-US" dirty="0"/>
          </a:p>
        </p:txBody>
      </p:sp>
      <p:sp>
        <p:nvSpPr>
          <p:cNvPr id="2" name="標題 1">
            <a:extLst>
              <a:ext uri="{FF2B5EF4-FFF2-40B4-BE49-F238E27FC236}">
                <a16:creationId xmlns:a16="http://schemas.microsoft.com/office/drawing/2014/main" id="{9E975D0C-0C33-4F3B-9C73-BA0FDE9D74D9}"/>
              </a:ext>
            </a:extLst>
          </p:cNvPr>
          <p:cNvSpPr>
            <a:spLocks noGrp="1"/>
          </p:cNvSpPr>
          <p:nvPr>
            <p:ph type="title"/>
          </p:nvPr>
        </p:nvSpPr>
        <p:spPr/>
        <p:txBody>
          <a:bodyPr/>
          <a:lstStyle/>
          <a:p>
            <a:r>
              <a:rPr lang="zh-TW" altLang="en-US" dirty="0"/>
              <a:t>三、研究方法</a:t>
            </a:r>
          </a:p>
        </p:txBody>
      </p:sp>
      <p:sp>
        <p:nvSpPr>
          <p:cNvPr id="3" name="文字版面配置區 2">
            <a:extLst>
              <a:ext uri="{FF2B5EF4-FFF2-40B4-BE49-F238E27FC236}">
                <a16:creationId xmlns:a16="http://schemas.microsoft.com/office/drawing/2014/main" id="{09D26A73-01C7-4DA8-B569-38DF4D2DC236}"/>
              </a:ext>
            </a:extLst>
          </p:cNvPr>
          <p:cNvSpPr>
            <a:spLocks noGrp="1"/>
          </p:cNvSpPr>
          <p:nvPr>
            <p:ph type="body" idx="1"/>
          </p:nvPr>
        </p:nvSpPr>
        <p:spPr>
          <a:xfrm>
            <a:off x="609600" y="1752601"/>
            <a:ext cx="10160000" cy="533399"/>
          </a:xfrm>
        </p:spPr>
        <p:txBody>
          <a:bodyPr/>
          <a:lstStyle/>
          <a:p>
            <a:pPr marL="571500" indent="-342900">
              <a:buFont typeface="Arial" panose="020B0604020202020204" pitchFamily="34" charset="0"/>
              <a:buChar char="•"/>
            </a:pPr>
            <a:r>
              <a:rPr lang="zh-TW" altLang="en-US" dirty="0"/>
              <a:t>研究流程</a:t>
            </a:r>
          </a:p>
        </p:txBody>
      </p:sp>
      <p:sp>
        <p:nvSpPr>
          <p:cNvPr id="4" name="投影片編號版面配置區 3">
            <a:extLst>
              <a:ext uri="{FF2B5EF4-FFF2-40B4-BE49-F238E27FC236}">
                <a16:creationId xmlns:a16="http://schemas.microsoft.com/office/drawing/2014/main" id="{558E010C-67B3-4CD9-ACD4-B6C200BC09A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10</a:t>
            </a:fld>
            <a:endParaRPr lang="zh-TW" altLang="en-US"/>
          </a:p>
        </p:txBody>
      </p:sp>
      <p:sp>
        <p:nvSpPr>
          <p:cNvPr id="6" name="矩形: 圓角 5">
            <a:extLst>
              <a:ext uri="{FF2B5EF4-FFF2-40B4-BE49-F238E27FC236}">
                <a16:creationId xmlns:a16="http://schemas.microsoft.com/office/drawing/2014/main" id="{CA6C19CE-1D13-4590-97CF-6FFF30D0375A}"/>
              </a:ext>
            </a:extLst>
          </p:cNvPr>
          <p:cNvSpPr/>
          <p:nvPr/>
        </p:nvSpPr>
        <p:spPr>
          <a:xfrm>
            <a:off x="2586183" y="1948228"/>
            <a:ext cx="2781300" cy="726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前測</a:t>
            </a:r>
          </a:p>
        </p:txBody>
      </p:sp>
      <p:sp>
        <p:nvSpPr>
          <p:cNvPr id="12" name="矩形: 圓角 11">
            <a:extLst>
              <a:ext uri="{FF2B5EF4-FFF2-40B4-BE49-F238E27FC236}">
                <a16:creationId xmlns:a16="http://schemas.microsoft.com/office/drawing/2014/main" id="{81C005D1-7D36-402A-9088-591153A39631}"/>
              </a:ext>
            </a:extLst>
          </p:cNvPr>
          <p:cNvSpPr/>
          <p:nvPr/>
        </p:nvSpPr>
        <p:spPr>
          <a:xfrm>
            <a:off x="7188200" y="1948227"/>
            <a:ext cx="2781299" cy="726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後測</a:t>
            </a:r>
          </a:p>
        </p:txBody>
      </p:sp>
    </p:spTree>
    <p:extLst>
      <p:ext uri="{BB962C8B-B14F-4D97-AF65-F5344CB8AC3E}">
        <p14:creationId xmlns:p14="http://schemas.microsoft.com/office/powerpoint/2010/main" val="329220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5A346B-D517-4B21-A88D-C9BCBCDCC834}"/>
              </a:ext>
            </a:extLst>
          </p:cNvPr>
          <p:cNvSpPr>
            <a:spLocks noGrp="1"/>
          </p:cNvSpPr>
          <p:nvPr>
            <p:ph type="title"/>
          </p:nvPr>
        </p:nvSpPr>
        <p:spPr/>
        <p:txBody>
          <a:bodyPr/>
          <a:lstStyle/>
          <a:p>
            <a:r>
              <a:rPr lang="zh-TW" altLang="en-US" dirty="0"/>
              <a:t>四、研究實施</a:t>
            </a:r>
          </a:p>
        </p:txBody>
      </p:sp>
      <p:sp>
        <p:nvSpPr>
          <p:cNvPr id="3" name="文字版面配置區 2">
            <a:extLst>
              <a:ext uri="{FF2B5EF4-FFF2-40B4-BE49-F238E27FC236}">
                <a16:creationId xmlns:a16="http://schemas.microsoft.com/office/drawing/2014/main" id="{98A547A6-9FB1-4194-80C5-5174D8FAEDED}"/>
              </a:ext>
            </a:extLst>
          </p:cNvPr>
          <p:cNvSpPr>
            <a:spLocks noGrp="1"/>
          </p:cNvSpPr>
          <p:nvPr>
            <p:ph type="body" idx="1"/>
          </p:nvPr>
        </p:nvSpPr>
        <p:spPr/>
        <p:txBody>
          <a:bodyPr/>
          <a:lstStyle/>
          <a:p>
            <a:pPr marL="571500" indent="-342900">
              <a:buFont typeface="Arial" panose="020B0604020202020204" pitchFamily="34" charset="0"/>
              <a:buChar char="•"/>
            </a:pPr>
            <a:r>
              <a:rPr lang="zh-TW" altLang="en-US" dirty="0"/>
              <a:t>研究時程</a:t>
            </a:r>
          </a:p>
        </p:txBody>
      </p:sp>
      <p:sp>
        <p:nvSpPr>
          <p:cNvPr id="4" name="投影片編號版面配置區 3">
            <a:extLst>
              <a:ext uri="{FF2B5EF4-FFF2-40B4-BE49-F238E27FC236}">
                <a16:creationId xmlns:a16="http://schemas.microsoft.com/office/drawing/2014/main" id="{92C83625-3DDD-4905-B92D-DC690D41AA7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11</a:t>
            </a:fld>
            <a:endParaRPr lang="zh-TW" altLang="en-US"/>
          </a:p>
        </p:txBody>
      </p:sp>
      <p:graphicFrame>
        <p:nvGraphicFramePr>
          <p:cNvPr id="5" name="表格 4">
            <a:extLst>
              <a:ext uri="{FF2B5EF4-FFF2-40B4-BE49-F238E27FC236}">
                <a16:creationId xmlns:a16="http://schemas.microsoft.com/office/drawing/2014/main" id="{C27B0121-D959-4604-BFF8-D5D9AC448437}"/>
              </a:ext>
            </a:extLst>
          </p:cNvPr>
          <p:cNvGraphicFramePr>
            <a:graphicFrameLocks noGrp="1"/>
          </p:cNvGraphicFramePr>
          <p:nvPr>
            <p:extLst>
              <p:ext uri="{D42A27DB-BD31-4B8C-83A1-F6EECF244321}">
                <p14:modId xmlns:p14="http://schemas.microsoft.com/office/powerpoint/2010/main" val="2835647720"/>
              </p:ext>
            </p:extLst>
          </p:nvPr>
        </p:nvGraphicFramePr>
        <p:xfrm>
          <a:off x="226142" y="2155176"/>
          <a:ext cx="11356274" cy="4597400"/>
        </p:xfrm>
        <a:graphic>
          <a:graphicData uri="http://schemas.openxmlformats.org/drawingml/2006/table">
            <a:tbl>
              <a:tblPr firstRow="1" bandRow="1">
                <a:tableStyleId>{5C22544A-7EE6-4342-B048-85BDC9FD1C3A}</a:tableStyleId>
              </a:tblPr>
              <a:tblGrid>
                <a:gridCol w="1818968">
                  <a:extLst>
                    <a:ext uri="{9D8B030D-6E8A-4147-A177-3AD203B41FA5}">
                      <a16:colId xmlns:a16="http://schemas.microsoft.com/office/drawing/2014/main" val="4255413301"/>
                    </a:ext>
                  </a:extLst>
                </a:gridCol>
                <a:gridCol w="537954">
                  <a:extLst>
                    <a:ext uri="{9D8B030D-6E8A-4147-A177-3AD203B41FA5}">
                      <a16:colId xmlns:a16="http://schemas.microsoft.com/office/drawing/2014/main" val="1651223797"/>
                    </a:ext>
                  </a:extLst>
                </a:gridCol>
                <a:gridCol w="499964">
                  <a:extLst>
                    <a:ext uri="{9D8B030D-6E8A-4147-A177-3AD203B41FA5}">
                      <a16:colId xmlns:a16="http://schemas.microsoft.com/office/drawing/2014/main" val="2784116144"/>
                    </a:ext>
                  </a:extLst>
                </a:gridCol>
                <a:gridCol w="499964">
                  <a:extLst>
                    <a:ext uri="{9D8B030D-6E8A-4147-A177-3AD203B41FA5}">
                      <a16:colId xmlns:a16="http://schemas.microsoft.com/office/drawing/2014/main" val="2081207046"/>
                    </a:ext>
                  </a:extLst>
                </a:gridCol>
                <a:gridCol w="499964">
                  <a:extLst>
                    <a:ext uri="{9D8B030D-6E8A-4147-A177-3AD203B41FA5}">
                      <a16:colId xmlns:a16="http://schemas.microsoft.com/office/drawing/2014/main" val="115344120"/>
                    </a:ext>
                  </a:extLst>
                </a:gridCol>
                <a:gridCol w="499964">
                  <a:extLst>
                    <a:ext uri="{9D8B030D-6E8A-4147-A177-3AD203B41FA5}">
                      <a16:colId xmlns:a16="http://schemas.microsoft.com/office/drawing/2014/main" val="3851915120"/>
                    </a:ext>
                  </a:extLst>
                </a:gridCol>
                <a:gridCol w="499964">
                  <a:extLst>
                    <a:ext uri="{9D8B030D-6E8A-4147-A177-3AD203B41FA5}">
                      <a16:colId xmlns:a16="http://schemas.microsoft.com/office/drawing/2014/main" val="775062480"/>
                    </a:ext>
                  </a:extLst>
                </a:gridCol>
                <a:gridCol w="499964">
                  <a:extLst>
                    <a:ext uri="{9D8B030D-6E8A-4147-A177-3AD203B41FA5}">
                      <a16:colId xmlns:a16="http://schemas.microsoft.com/office/drawing/2014/main" val="1839283897"/>
                    </a:ext>
                  </a:extLst>
                </a:gridCol>
                <a:gridCol w="499964">
                  <a:extLst>
                    <a:ext uri="{9D8B030D-6E8A-4147-A177-3AD203B41FA5}">
                      <a16:colId xmlns:a16="http://schemas.microsoft.com/office/drawing/2014/main" val="4199244132"/>
                    </a:ext>
                  </a:extLst>
                </a:gridCol>
                <a:gridCol w="499964">
                  <a:extLst>
                    <a:ext uri="{9D8B030D-6E8A-4147-A177-3AD203B41FA5}">
                      <a16:colId xmlns:a16="http://schemas.microsoft.com/office/drawing/2014/main" val="2877678603"/>
                    </a:ext>
                  </a:extLst>
                </a:gridCol>
                <a:gridCol w="499964">
                  <a:extLst>
                    <a:ext uri="{9D8B030D-6E8A-4147-A177-3AD203B41FA5}">
                      <a16:colId xmlns:a16="http://schemas.microsoft.com/office/drawing/2014/main" val="541142361"/>
                    </a:ext>
                  </a:extLst>
                </a:gridCol>
                <a:gridCol w="499964">
                  <a:extLst>
                    <a:ext uri="{9D8B030D-6E8A-4147-A177-3AD203B41FA5}">
                      <a16:colId xmlns:a16="http://schemas.microsoft.com/office/drawing/2014/main" val="3779248098"/>
                    </a:ext>
                  </a:extLst>
                </a:gridCol>
                <a:gridCol w="499964">
                  <a:extLst>
                    <a:ext uri="{9D8B030D-6E8A-4147-A177-3AD203B41FA5}">
                      <a16:colId xmlns:a16="http://schemas.microsoft.com/office/drawing/2014/main" val="4242625137"/>
                    </a:ext>
                  </a:extLst>
                </a:gridCol>
                <a:gridCol w="499964">
                  <a:extLst>
                    <a:ext uri="{9D8B030D-6E8A-4147-A177-3AD203B41FA5}">
                      <a16:colId xmlns:a16="http://schemas.microsoft.com/office/drawing/2014/main" val="790194613"/>
                    </a:ext>
                  </a:extLst>
                </a:gridCol>
                <a:gridCol w="499964">
                  <a:extLst>
                    <a:ext uri="{9D8B030D-6E8A-4147-A177-3AD203B41FA5}">
                      <a16:colId xmlns:a16="http://schemas.microsoft.com/office/drawing/2014/main" val="2739205921"/>
                    </a:ext>
                  </a:extLst>
                </a:gridCol>
                <a:gridCol w="499964">
                  <a:extLst>
                    <a:ext uri="{9D8B030D-6E8A-4147-A177-3AD203B41FA5}">
                      <a16:colId xmlns:a16="http://schemas.microsoft.com/office/drawing/2014/main" val="875314561"/>
                    </a:ext>
                  </a:extLst>
                </a:gridCol>
                <a:gridCol w="499964">
                  <a:extLst>
                    <a:ext uri="{9D8B030D-6E8A-4147-A177-3AD203B41FA5}">
                      <a16:colId xmlns:a16="http://schemas.microsoft.com/office/drawing/2014/main" val="2744411652"/>
                    </a:ext>
                  </a:extLst>
                </a:gridCol>
                <a:gridCol w="499964">
                  <a:extLst>
                    <a:ext uri="{9D8B030D-6E8A-4147-A177-3AD203B41FA5}">
                      <a16:colId xmlns:a16="http://schemas.microsoft.com/office/drawing/2014/main" val="2321867465"/>
                    </a:ext>
                  </a:extLst>
                </a:gridCol>
                <a:gridCol w="499964">
                  <a:extLst>
                    <a:ext uri="{9D8B030D-6E8A-4147-A177-3AD203B41FA5}">
                      <a16:colId xmlns:a16="http://schemas.microsoft.com/office/drawing/2014/main" val="1847371447"/>
                    </a:ext>
                  </a:extLst>
                </a:gridCol>
                <a:gridCol w="499964">
                  <a:extLst>
                    <a:ext uri="{9D8B030D-6E8A-4147-A177-3AD203B41FA5}">
                      <a16:colId xmlns:a16="http://schemas.microsoft.com/office/drawing/2014/main" val="1010585512"/>
                    </a:ext>
                  </a:extLst>
                </a:gridCol>
              </a:tblGrid>
              <a:tr h="370840">
                <a:tc>
                  <a:txBody>
                    <a:bodyPr/>
                    <a:lstStyle/>
                    <a:p>
                      <a:r>
                        <a:rPr lang="zh-TW" altLang="en-US" dirty="0"/>
                        <a:t>月份</a:t>
                      </a:r>
                    </a:p>
                  </a:txBody>
                  <a:tcPr/>
                </a:tc>
                <a:tc>
                  <a:txBody>
                    <a:bodyPr/>
                    <a:lstStyle/>
                    <a:p>
                      <a:pPr algn="ctr"/>
                      <a:r>
                        <a:rPr lang="en-US" altLang="zh-TW" dirty="0"/>
                        <a:t>Jun.</a:t>
                      </a:r>
                      <a:endParaRPr lang="zh-TW" altLang="en-US" dirty="0"/>
                    </a:p>
                  </a:txBody>
                  <a:tcPr anchor="ctr"/>
                </a:tc>
                <a:tc>
                  <a:txBody>
                    <a:bodyPr/>
                    <a:lstStyle/>
                    <a:p>
                      <a:pPr algn="ctr"/>
                      <a:r>
                        <a:rPr lang="en-US" altLang="zh-TW" dirty="0"/>
                        <a:t>Jul.</a:t>
                      </a:r>
                      <a:endParaRPr lang="zh-TW" altLang="en-US" dirty="0"/>
                    </a:p>
                  </a:txBody>
                  <a:tcPr anchor="ctr"/>
                </a:tc>
                <a:tc>
                  <a:txBody>
                    <a:bodyPr/>
                    <a:lstStyle/>
                    <a:p>
                      <a:pPr algn="ctr"/>
                      <a:r>
                        <a:rPr lang="en-US" altLang="zh-TW" sz="1200" dirty="0"/>
                        <a:t>Aug.</a:t>
                      </a:r>
                      <a:endParaRPr lang="zh-TW" altLang="en-US" sz="1200" dirty="0"/>
                    </a:p>
                  </a:txBody>
                  <a:tcPr anchor="ctr"/>
                </a:tc>
                <a:tc gridSpan="4">
                  <a:txBody>
                    <a:bodyPr/>
                    <a:lstStyle/>
                    <a:p>
                      <a:pPr algn="ctr"/>
                      <a:r>
                        <a:rPr lang="en-US" altLang="zh-TW" dirty="0"/>
                        <a:t>Sep.</a:t>
                      </a:r>
                      <a:endParaRPr lang="zh-TW" altLang="en-US" dirty="0"/>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en-US" altLang="zh-TW" dirty="0"/>
                        <a:t>Oct.</a:t>
                      </a:r>
                      <a:endParaRPr lang="zh-TW" altLang="en-US" dirty="0"/>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en-US" altLang="zh-TW" dirty="0"/>
                        <a:t>Nov.</a:t>
                      </a:r>
                      <a:endParaRPr lang="zh-TW" altLang="en-US" dirty="0"/>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en-US" altLang="zh-TW" dirty="0"/>
                        <a:t>Dec.</a:t>
                      </a:r>
                      <a:endParaRPr lang="zh-TW" altLang="en-US" dirty="0"/>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extLst>
                  <a:ext uri="{0D108BD9-81ED-4DB2-BD59-A6C34878D82A}">
                    <a16:rowId xmlns:a16="http://schemas.microsoft.com/office/drawing/2014/main" val="808777301"/>
                  </a:ext>
                </a:extLst>
              </a:tr>
              <a:tr h="370840">
                <a:tc>
                  <a:txBody>
                    <a:bodyPr/>
                    <a:lstStyle/>
                    <a:p>
                      <a:r>
                        <a:rPr lang="zh-TW" altLang="en-US" b="1" dirty="0">
                          <a:solidFill>
                            <a:schemeClr val="bg1"/>
                          </a:solidFill>
                        </a:rPr>
                        <a:t>學期週次</a:t>
                      </a:r>
                    </a:p>
                  </a:txBody>
                  <a:tcPr>
                    <a:solidFill>
                      <a:schemeClr val="accent1"/>
                    </a:solidFill>
                  </a:tcPr>
                </a:tc>
                <a:tc gridSpan="4">
                  <a:txBody>
                    <a:bodyPr/>
                    <a:lstStyle/>
                    <a:p>
                      <a:pPr algn="ctr"/>
                      <a:r>
                        <a:rPr lang="zh-TW" altLang="en-US" b="1" dirty="0">
                          <a:solidFill>
                            <a:schemeClr val="bg1"/>
                          </a:solidFill>
                        </a:rPr>
                        <a:t>暑假</a:t>
                      </a:r>
                    </a:p>
                  </a:txBody>
                  <a:tcPr anchor="ctr">
                    <a:solidFill>
                      <a:schemeClr val="accent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a:txBody>
                    <a:bodyPr/>
                    <a:lstStyle/>
                    <a:p>
                      <a:pPr algn="ctr"/>
                      <a:r>
                        <a:rPr lang="en-US" altLang="zh-TW" b="1" dirty="0">
                          <a:solidFill>
                            <a:schemeClr val="bg1"/>
                          </a:solidFill>
                        </a:rPr>
                        <a:t>1</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2</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3</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4</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5</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6</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7</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8</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9</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10</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11</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12</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13</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14</a:t>
                      </a:r>
                      <a:endParaRPr lang="zh-TW" altLang="en-US" b="1" dirty="0">
                        <a:solidFill>
                          <a:schemeClr val="bg1"/>
                        </a:solidFill>
                      </a:endParaRPr>
                    </a:p>
                  </a:txBody>
                  <a:tcPr anchor="ctr">
                    <a:solidFill>
                      <a:schemeClr val="accent1"/>
                    </a:solidFill>
                  </a:tcPr>
                </a:tc>
                <a:tc>
                  <a:txBody>
                    <a:bodyPr/>
                    <a:lstStyle/>
                    <a:p>
                      <a:pPr algn="ctr"/>
                      <a:r>
                        <a:rPr lang="en-US" altLang="zh-TW" b="1" dirty="0">
                          <a:solidFill>
                            <a:schemeClr val="bg1"/>
                          </a:solidFill>
                        </a:rPr>
                        <a:t>15</a:t>
                      </a:r>
                      <a:endParaRPr lang="zh-TW" altLang="en-US" b="1" dirty="0">
                        <a:solidFill>
                          <a:schemeClr val="bg1"/>
                        </a:solidFill>
                      </a:endParaRPr>
                    </a:p>
                  </a:txBody>
                  <a:tcPr anchor="ctr">
                    <a:solidFill>
                      <a:schemeClr val="accent1"/>
                    </a:solidFill>
                  </a:tcPr>
                </a:tc>
                <a:extLst>
                  <a:ext uri="{0D108BD9-81ED-4DB2-BD59-A6C34878D82A}">
                    <a16:rowId xmlns:a16="http://schemas.microsoft.com/office/drawing/2014/main" val="333740088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dirty="0">
                          <a:latin typeface="微軟正黑體" panose="020B0604030504040204" pitchFamily="34" charset="-120"/>
                          <a:ea typeface="微軟正黑體" panose="020B0604030504040204" pitchFamily="34" charset="-120"/>
                        </a:rPr>
                        <a:t>計畫書撰寫</a:t>
                      </a:r>
                    </a:p>
                  </a:txBody>
                  <a:tcPr anchor="ct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3158022768"/>
                  </a:ext>
                </a:extLst>
              </a:tr>
              <a:tr h="370840">
                <a:tc>
                  <a:txBody>
                    <a:bodyPr/>
                    <a:lstStyle/>
                    <a:p>
                      <a:r>
                        <a:rPr lang="zh-TW" altLang="en-US" dirty="0">
                          <a:latin typeface="微軟正黑體" panose="020B0604030504040204" pitchFamily="34" charset="-120"/>
                          <a:ea typeface="微軟正黑體" panose="020B0604030504040204" pitchFamily="34" charset="-120"/>
                        </a:rPr>
                        <a:t>合作夥伴邀請</a:t>
                      </a:r>
                    </a:p>
                  </a:txBody>
                  <a:tcPr anchor="ct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2750000302"/>
                  </a:ext>
                </a:extLst>
              </a:tr>
              <a:tr h="370840">
                <a:tc>
                  <a:txBody>
                    <a:bodyPr/>
                    <a:lstStyle/>
                    <a:p>
                      <a:r>
                        <a:rPr lang="zh-TW" altLang="en-US" dirty="0">
                          <a:latin typeface="微軟正黑體" panose="020B0604030504040204" pitchFamily="34" charset="-120"/>
                          <a:ea typeface="微軟正黑體" panose="020B0604030504040204" pitchFamily="34" charset="-120"/>
                        </a:rPr>
                        <a:t>製作圖書館利用教材</a:t>
                      </a:r>
                    </a:p>
                  </a:txBody>
                  <a:tcPr anchor="ct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3743537304"/>
                  </a:ext>
                </a:extLst>
              </a:tr>
              <a:tr h="370840">
                <a:tc>
                  <a:txBody>
                    <a:bodyPr/>
                    <a:lstStyle/>
                    <a:p>
                      <a:r>
                        <a:rPr lang="zh-TW" altLang="en-US" dirty="0">
                          <a:latin typeface="微軟正黑體" panose="020B0604030504040204" pitchFamily="34" charset="-120"/>
                          <a:ea typeface="微軟正黑體" panose="020B0604030504040204" pitchFamily="34" charset="-120"/>
                        </a:rPr>
                        <a:t>製作課程主題推薦</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電子書單</a:t>
                      </a:r>
                    </a:p>
                  </a:txBody>
                  <a:tcPr anchor="ct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2959206278"/>
                  </a:ext>
                </a:extLst>
              </a:tr>
              <a:tr h="370840">
                <a:tc>
                  <a:txBody>
                    <a:bodyPr/>
                    <a:lstStyle/>
                    <a:p>
                      <a:r>
                        <a:rPr lang="zh-TW" altLang="en-US" dirty="0">
                          <a:latin typeface="微軟正黑體" panose="020B0604030504040204" pitchFamily="34" charset="-120"/>
                          <a:ea typeface="微軟正黑體" panose="020B0604030504040204" pitchFamily="34" charset="-120"/>
                        </a:rPr>
                        <a:t>前測</a:t>
                      </a:r>
                    </a:p>
                  </a:txBody>
                  <a:tcPr anchor="ct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1409983292"/>
                  </a:ext>
                </a:extLst>
              </a:tr>
              <a:tr h="370840">
                <a:tc>
                  <a:txBody>
                    <a:bodyPr/>
                    <a:lstStyle/>
                    <a:p>
                      <a:r>
                        <a:rPr lang="zh-TW" altLang="en-US" dirty="0">
                          <a:latin typeface="微軟正黑體" panose="020B0604030504040204" pitchFamily="34" charset="-120"/>
                          <a:ea typeface="微軟正黑體" panose="020B0604030504040204" pitchFamily="34" charset="-120"/>
                        </a:rPr>
                        <a:t>圖書館利用教育</a:t>
                      </a:r>
                    </a:p>
                  </a:txBody>
                  <a:tcPr anchor="ct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3272568953"/>
                  </a:ext>
                </a:extLst>
              </a:tr>
              <a:tr h="370840">
                <a:tc>
                  <a:txBody>
                    <a:bodyPr/>
                    <a:lstStyle/>
                    <a:p>
                      <a:r>
                        <a:rPr lang="zh-TW" altLang="en-US" dirty="0">
                          <a:latin typeface="微軟正黑體" panose="020B0604030504040204" pitchFamily="34" charset="-120"/>
                          <a:ea typeface="微軟正黑體" panose="020B0604030504040204" pitchFamily="34" charset="-120"/>
                        </a:rPr>
                        <a:t>通識課程</a:t>
                      </a:r>
                    </a:p>
                  </a:txBody>
                  <a:tcPr anchor="ct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2678713675"/>
                  </a:ext>
                </a:extLst>
              </a:tr>
              <a:tr h="370840">
                <a:tc>
                  <a:txBody>
                    <a:bodyPr/>
                    <a:lstStyle/>
                    <a:p>
                      <a:r>
                        <a:rPr lang="zh-TW" altLang="en-US" dirty="0">
                          <a:latin typeface="微軟正黑體" panose="020B0604030504040204" pitchFamily="34" charset="-120"/>
                          <a:ea typeface="微軟正黑體" panose="020B0604030504040204" pitchFamily="34" charset="-120"/>
                        </a:rPr>
                        <a:t>後測</a:t>
                      </a:r>
                    </a:p>
                  </a:txBody>
                  <a:tcPr anchor="ct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2066566145"/>
                  </a:ext>
                </a:extLst>
              </a:tr>
              <a:tr h="370840">
                <a:tc>
                  <a:txBody>
                    <a:bodyPr/>
                    <a:lstStyle/>
                    <a:p>
                      <a:r>
                        <a:rPr lang="zh-TW" altLang="en-US" dirty="0">
                          <a:latin typeface="微軟正黑體" panose="020B0604030504040204" pitchFamily="34" charset="-120"/>
                          <a:ea typeface="微軟正黑體" panose="020B0604030504040204" pitchFamily="34" charset="-120"/>
                        </a:rPr>
                        <a:t>研究分析</a:t>
                      </a:r>
                    </a:p>
                  </a:txBody>
                  <a:tcPr anchor="ct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2312313527"/>
                  </a:ext>
                </a:extLst>
              </a:tr>
              <a:tr h="370840">
                <a:tc>
                  <a:txBody>
                    <a:bodyPr/>
                    <a:lstStyle/>
                    <a:p>
                      <a:r>
                        <a:rPr lang="zh-TW" altLang="en-US" dirty="0">
                          <a:latin typeface="微軟正黑體" panose="020B0604030504040204" pitchFamily="34" charset="-120"/>
                          <a:ea typeface="微軟正黑體" panose="020B0604030504040204" pitchFamily="34" charset="-120"/>
                        </a:rPr>
                        <a:t>成果報告撰寫</a:t>
                      </a:r>
                    </a:p>
                  </a:txBody>
                  <a:tcPr anchor="ct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2341680099"/>
                  </a:ext>
                </a:extLst>
              </a:tr>
            </a:tbl>
          </a:graphicData>
        </a:graphic>
      </p:graphicFrame>
      <p:sp>
        <p:nvSpPr>
          <p:cNvPr id="6" name="流程圖: 結束點 5">
            <a:extLst>
              <a:ext uri="{FF2B5EF4-FFF2-40B4-BE49-F238E27FC236}">
                <a16:creationId xmlns:a16="http://schemas.microsoft.com/office/drawing/2014/main" id="{ABF1BDE6-D1AE-4AED-855A-5006B70ACA02}"/>
              </a:ext>
            </a:extLst>
          </p:cNvPr>
          <p:cNvSpPr/>
          <p:nvPr/>
        </p:nvSpPr>
        <p:spPr>
          <a:xfrm>
            <a:off x="2122280" y="2949677"/>
            <a:ext cx="1425678" cy="275304"/>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館長、助理</a:t>
            </a:r>
          </a:p>
        </p:txBody>
      </p:sp>
      <p:sp>
        <p:nvSpPr>
          <p:cNvPr id="7" name="流程圖: 結束點 6">
            <a:extLst>
              <a:ext uri="{FF2B5EF4-FFF2-40B4-BE49-F238E27FC236}">
                <a16:creationId xmlns:a16="http://schemas.microsoft.com/office/drawing/2014/main" id="{FFCF9731-E650-40FE-BDD7-D4429C0A8B38}"/>
              </a:ext>
            </a:extLst>
          </p:cNvPr>
          <p:cNvSpPr/>
          <p:nvPr/>
        </p:nvSpPr>
        <p:spPr>
          <a:xfrm>
            <a:off x="2359742" y="3315612"/>
            <a:ext cx="698090" cy="275304"/>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組長</a:t>
            </a:r>
          </a:p>
        </p:txBody>
      </p:sp>
      <p:sp>
        <p:nvSpPr>
          <p:cNvPr id="8" name="流程圖: 結束點 7">
            <a:extLst>
              <a:ext uri="{FF2B5EF4-FFF2-40B4-BE49-F238E27FC236}">
                <a16:creationId xmlns:a16="http://schemas.microsoft.com/office/drawing/2014/main" id="{26973E3C-6341-4068-A91F-13EF668A17CD}"/>
              </a:ext>
            </a:extLst>
          </p:cNvPr>
          <p:cNvSpPr/>
          <p:nvPr/>
        </p:nvSpPr>
        <p:spPr>
          <a:xfrm>
            <a:off x="2605548" y="3698523"/>
            <a:ext cx="1964964" cy="275304"/>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學科館員</a:t>
            </a:r>
          </a:p>
        </p:txBody>
      </p:sp>
      <p:sp>
        <p:nvSpPr>
          <p:cNvPr id="9" name="流程圖: 結束點 8">
            <a:extLst>
              <a:ext uri="{FF2B5EF4-FFF2-40B4-BE49-F238E27FC236}">
                <a16:creationId xmlns:a16="http://schemas.microsoft.com/office/drawing/2014/main" id="{97139ACA-48D3-41DD-91E7-46F93682C5CD}"/>
              </a:ext>
            </a:extLst>
          </p:cNvPr>
          <p:cNvSpPr/>
          <p:nvPr/>
        </p:nvSpPr>
        <p:spPr>
          <a:xfrm>
            <a:off x="2605548" y="4134330"/>
            <a:ext cx="1964964" cy="275304"/>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助理</a:t>
            </a:r>
          </a:p>
        </p:txBody>
      </p:sp>
      <p:sp>
        <p:nvSpPr>
          <p:cNvPr id="10" name="流程圖: 結束點 9">
            <a:extLst>
              <a:ext uri="{FF2B5EF4-FFF2-40B4-BE49-F238E27FC236}">
                <a16:creationId xmlns:a16="http://schemas.microsoft.com/office/drawing/2014/main" id="{587D2388-2D2D-4933-A15B-DF14D5ED1634}"/>
              </a:ext>
            </a:extLst>
          </p:cNvPr>
          <p:cNvSpPr/>
          <p:nvPr/>
        </p:nvSpPr>
        <p:spPr>
          <a:xfrm>
            <a:off x="4570512" y="4566401"/>
            <a:ext cx="994546" cy="275304"/>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1100" b="1" dirty="0">
                <a:latin typeface="微軟正黑體" panose="020B0604030504040204" pitchFamily="34" charset="-120"/>
                <a:ea typeface="微軟正黑體" panose="020B0604030504040204" pitchFamily="34" charset="-120"/>
              </a:rPr>
              <a:t>組長、助理</a:t>
            </a:r>
            <a:endParaRPr lang="zh-TW" altLang="en-US" b="1" dirty="0">
              <a:latin typeface="微軟正黑體" panose="020B0604030504040204" pitchFamily="34" charset="-120"/>
              <a:ea typeface="微軟正黑體" panose="020B0604030504040204" pitchFamily="34" charset="-120"/>
            </a:endParaRPr>
          </a:p>
        </p:txBody>
      </p:sp>
      <p:sp>
        <p:nvSpPr>
          <p:cNvPr id="11" name="流程圖: 結束點 10">
            <a:extLst>
              <a:ext uri="{FF2B5EF4-FFF2-40B4-BE49-F238E27FC236}">
                <a16:creationId xmlns:a16="http://schemas.microsoft.com/office/drawing/2014/main" id="{564389E9-D75F-4687-8D13-64D9EC0CCB48}"/>
              </a:ext>
            </a:extLst>
          </p:cNvPr>
          <p:cNvSpPr/>
          <p:nvPr/>
        </p:nvSpPr>
        <p:spPr>
          <a:xfrm>
            <a:off x="4570512" y="4949312"/>
            <a:ext cx="994546" cy="275304"/>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學科館員</a:t>
            </a:r>
          </a:p>
        </p:txBody>
      </p:sp>
      <p:sp>
        <p:nvSpPr>
          <p:cNvPr id="12" name="流程圖: 結束點 11">
            <a:extLst>
              <a:ext uri="{FF2B5EF4-FFF2-40B4-BE49-F238E27FC236}">
                <a16:creationId xmlns:a16="http://schemas.microsoft.com/office/drawing/2014/main" id="{0BC8E30B-9A47-4F17-9541-E22550FAD827}"/>
              </a:ext>
            </a:extLst>
          </p:cNvPr>
          <p:cNvSpPr/>
          <p:nvPr/>
        </p:nvSpPr>
        <p:spPr>
          <a:xfrm>
            <a:off x="4073239" y="5314381"/>
            <a:ext cx="4510322" cy="27530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授課教師</a:t>
            </a:r>
          </a:p>
        </p:txBody>
      </p:sp>
      <p:sp>
        <p:nvSpPr>
          <p:cNvPr id="13" name="流程圖: 結束點 12">
            <a:extLst>
              <a:ext uri="{FF2B5EF4-FFF2-40B4-BE49-F238E27FC236}">
                <a16:creationId xmlns:a16="http://schemas.microsoft.com/office/drawing/2014/main" id="{277CB9A1-64D0-46FE-B8FD-8913AECCA8C4}"/>
              </a:ext>
            </a:extLst>
          </p:cNvPr>
          <p:cNvSpPr/>
          <p:nvPr/>
        </p:nvSpPr>
        <p:spPr>
          <a:xfrm>
            <a:off x="8086288" y="5699832"/>
            <a:ext cx="994546" cy="275304"/>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1100" b="1" dirty="0">
                <a:latin typeface="微軟正黑體" panose="020B0604030504040204" pitchFamily="34" charset="-120"/>
                <a:ea typeface="微軟正黑體" panose="020B0604030504040204" pitchFamily="34" charset="-120"/>
              </a:rPr>
              <a:t>組長、助理</a:t>
            </a:r>
            <a:endParaRPr lang="zh-TW" altLang="en-US" b="1" dirty="0">
              <a:latin typeface="微軟正黑體" panose="020B0604030504040204" pitchFamily="34" charset="-120"/>
              <a:ea typeface="微軟正黑體" panose="020B0604030504040204" pitchFamily="34" charset="-120"/>
            </a:endParaRPr>
          </a:p>
        </p:txBody>
      </p:sp>
      <p:sp>
        <p:nvSpPr>
          <p:cNvPr id="14" name="流程圖: 結束點 13">
            <a:extLst>
              <a:ext uri="{FF2B5EF4-FFF2-40B4-BE49-F238E27FC236}">
                <a16:creationId xmlns:a16="http://schemas.microsoft.com/office/drawing/2014/main" id="{C0942527-94AD-4E22-9CF1-F973BCC368EA}"/>
              </a:ext>
            </a:extLst>
          </p:cNvPr>
          <p:cNvSpPr/>
          <p:nvPr/>
        </p:nvSpPr>
        <p:spPr>
          <a:xfrm>
            <a:off x="9080834" y="6052326"/>
            <a:ext cx="2501566" cy="275304"/>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組長、助理</a:t>
            </a:r>
            <a:endParaRPr lang="zh-TW" altLang="en-US" sz="1800" b="1" dirty="0">
              <a:latin typeface="微軟正黑體" panose="020B0604030504040204" pitchFamily="34" charset="-120"/>
              <a:ea typeface="微軟正黑體" panose="020B0604030504040204" pitchFamily="34" charset="-120"/>
            </a:endParaRPr>
          </a:p>
        </p:txBody>
      </p:sp>
      <p:sp>
        <p:nvSpPr>
          <p:cNvPr id="15" name="流程圖: 結束點 14">
            <a:extLst>
              <a:ext uri="{FF2B5EF4-FFF2-40B4-BE49-F238E27FC236}">
                <a16:creationId xmlns:a16="http://schemas.microsoft.com/office/drawing/2014/main" id="{31B75446-C4E3-437C-ADCE-D2C69776F0F5}"/>
              </a:ext>
            </a:extLst>
          </p:cNvPr>
          <p:cNvSpPr/>
          <p:nvPr/>
        </p:nvSpPr>
        <p:spPr>
          <a:xfrm>
            <a:off x="9080834" y="6433642"/>
            <a:ext cx="2501566" cy="275304"/>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館長、助理</a:t>
            </a:r>
          </a:p>
        </p:txBody>
      </p:sp>
      <p:sp>
        <p:nvSpPr>
          <p:cNvPr id="16" name="語音泡泡: 矩形 15">
            <a:extLst>
              <a:ext uri="{FF2B5EF4-FFF2-40B4-BE49-F238E27FC236}">
                <a16:creationId xmlns:a16="http://schemas.microsoft.com/office/drawing/2014/main" id="{AFE10E8C-7AC3-4E77-A73F-39E1D1903D66}"/>
              </a:ext>
            </a:extLst>
          </p:cNvPr>
          <p:cNvSpPr/>
          <p:nvPr/>
        </p:nvSpPr>
        <p:spPr>
          <a:xfrm>
            <a:off x="5743685" y="4143575"/>
            <a:ext cx="914400" cy="432071"/>
          </a:xfrm>
          <a:prstGeom prst="wedgeRectCallout">
            <a:avLst>
              <a:gd name="adj1" fmla="val -82123"/>
              <a:gd name="adj2" fmla="val 625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圖書館</a:t>
            </a:r>
          </a:p>
        </p:txBody>
      </p:sp>
      <p:sp>
        <p:nvSpPr>
          <p:cNvPr id="17" name="語音泡泡: 矩形 16">
            <a:extLst>
              <a:ext uri="{FF2B5EF4-FFF2-40B4-BE49-F238E27FC236}">
                <a16:creationId xmlns:a16="http://schemas.microsoft.com/office/drawing/2014/main" id="{381F4CC3-3A0B-4167-99B7-236417553B54}"/>
              </a:ext>
            </a:extLst>
          </p:cNvPr>
          <p:cNvSpPr/>
          <p:nvPr/>
        </p:nvSpPr>
        <p:spPr>
          <a:xfrm>
            <a:off x="9219380" y="5267761"/>
            <a:ext cx="914400" cy="432071"/>
          </a:xfrm>
          <a:prstGeom prst="wedgeRectCallout">
            <a:avLst>
              <a:gd name="adj1" fmla="val -82123"/>
              <a:gd name="adj2" fmla="val 625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課堂教室</a:t>
            </a:r>
          </a:p>
        </p:txBody>
      </p:sp>
    </p:spTree>
    <p:extLst>
      <p:ext uri="{BB962C8B-B14F-4D97-AF65-F5344CB8AC3E}">
        <p14:creationId xmlns:p14="http://schemas.microsoft.com/office/powerpoint/2010/main" val="254623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ED0F36-1E80-4B7D-83ED-5D18B5BEA41B}"/>
              </a:ext>
            </a:extLst>
          </p:cNvPr>
          <p:cNvSpPr>
            <a:spLocks noGrp="1"/>
          </p:cNvSpPr>
          <p:nvPr>
            <p:ph type="title"/>
          </p:nvPr>
        </p:nvSpPr>
        <p:spPr/>
        <p:txBody>
          <a:bodyPr/>
          <a:lstStyle/>
          <a:p>
            <a:r>
              <a:rPr lang="zh-TW" altLang="en-US" dirty="0"/>
              <a:t>四、研究實施</a:t>
            </a:r>
          </a:p>
        </p:txBody>
      </p:sp>
      <p:sp>
        <p:nvSpPr>
          <p:cNvPr id="3" name="文字版面配置區 2">
            <a:extLst>
              <a:ext uri="{FF2B5EF4-FFF2-40B4-BE49-F238E27FC236}">
                <a16:creationId xmlns:a16="http://schemas.microsoft.com/office/drawing/2014/main" id="{68896B04-F988-4A5E-A5B8-9927984967E7}"/>
              </a:ext>
            </a:extLst>
          </p:cNvPr>
          <p:cNvSpPr>
            <a:spLocks noGrp="1"/>
          </p:cNvSpPr>
          <p:nvPr>
            <p:ph type="body" idx="1"/>
          </p:nvPr>
        </p:nvSpPr>
        <p:spPr/>
        <p:txBody>
          <a:bodyPr/>
          <a:lstStyle/>
          <a:p>
            <a:pPr marL="571500" indent="-342900">
              <a:buFont typeface="Arial" panose="020B0604020202020204" pitchFamily="34" charset="0"/>
              <a:buChar char="•"/>
            </a:pPr>
            <a:r>
              <a:rPr lang="zh-TW" altLang="en-US" dirty="0"/>
              <a:t>受測者：向修習</a:t>
            </a:r>
            <a:r>
              <a:rPr lang="zh-TW" altLang="en-US" u="sng" dirty="0"/>
              <a:t>臺灣歷史通識導論</a:t>
            </a:r>
            <a:r>
              <a:rPr lang="zh-TW" altLang="en-US" dirty="0"/>
              <a:t>通識課程之三個班級共</a:t>
            </a:r>
            <a:r>
              <a:rPr lang="en-US" altLang="zh-TW" dirty="0"/>
              <a:t>202</a:t>
            </a:r>
            <a:r>
              <a:rPr lang="zh-TW" altLang="en-US" dirty="0"/>
              <a:t>位大學生發放問卷，完成前後測問卷有</a:t>
            </a:r>
            <a:r>
              <a:rPr lang="en-US" altLang="zh-TW" dirty="0"/>
              <a:t>162</a:t>
            </a:r>
            <a:r>
              <a:rPr lang="zh-TW" altLang="en-US" dirty="0"/>
              <a:t>人，回收率達</a:t>
            </a:r>
            <a:r>
              <a:rPr lang="en-US" altLang="zh-TW" dirty="0"/>
              <a:t>80%</a:t>
            </a:r>
            <a:r>
              <a:rPr lang="zh-TW" altLang="en-US" dirty="0"/>
              <a:t>。</a:t>
            </a:r>
          </a:p>
        </p:txBody>
      </p:sp>
      <p:sp>
        <p:nvSpPr>
          <p:cNvPr id="4" name="投影片編號版面配置區 3">
            <a:extLst>
              <a:ext uri="{FF2B5EF4-FFF2-40B4-BE49-F238E27FC236}">
                <a16:creationId xmlns:a16="http://schemas.microsoft.com/office/drawing/2014/main" id="{9FD012C6-4D0F-495E-A372-80BF0285E63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12</a:t>
            </a:fld>
            <a:endParaRPr lang="zh-TW" altLang="en-US" dirty="0"/>
          </a:p>
        </p:txBody>
      </p:sp>
      <p:graphicFrame>
        <p:nvGraphicFramePr>
          <p:cNvPr id="7" name="圖表 6">
            <a:extLst>
              <a:ext uri="{FF2B5EF4-FFF2-40B4-BE49-F238E27FC236}">
                <a16:creationId xmlns:a16="http://schemas.microsoft.com/office/drawing/2014/main" id="{19BD07BC-58E5-4B93-BC51-29A17C85FD38}"/>
              </a:ext>
            </a:extLst>
          </p:cNvPr>
          <p:cNvGraphicFramePr/>
          <p:nvPr>
            <p:extLst>
              <p:ext uri="{D42A27DB-BD31-4B8C-83A1-F6EECF244321}">
                <p14:modId xmlns:p14="http://schemas.microsoft.com/office/powerpoint/2010/main" val="1083897060"/>
              </p:ext>
            </p:extLst>
          </p:nvPr>
        </p:nvGraphicFramePr>
        <p:xfrm>
          <a:off x="2032000" y="2664346"/>
          <a:ext cx="8128000" cy="3690101"/>
        </p:xfrm>
        <a:graphic>
          <a:graphicData uri="http://schemas.openxmlformats.org/drawingml/2006/chart">
            <c:chart xmlns:c="http://schemas.openxmlformats.org/drawingml/2006/chart" xmlns:r="http://schemas.openxmlformats.org/officeDocument/2006/relationships" r:id="rId2"/>
          </a:graphicData>
        </a:graphic>
      </p:graphicFrame>
      <p:sp>
        <p:nvSpPr>
          <p:cNvPr id="5" name="文字方塊 4">
            <a:extLst>
              <a:ext uri="{FF2B5EF4-FFF2-40B4-BE49-F238E27FC236}">
                <a16:creationId xmlns:a16="http://schemas.microsoft.com/office/drawing/2014/main" id="{5DC7DC11-6AC9-4AED-AE41-716430B551F2}"/>
              </a:ext>
            </a:extLst>
          </p:cNvPr>
          <p:cNvSpPr txBox="1"/>
          <p:nvPr/>
        </p:nvSpPr>
        <p:spPr>
          <a:xfrm>
            <a:off x="3628103" y="4355507"/>
            <a:ext cx="543739" cy="307777"/>
          </a:xfrm>
          <a:prstGeom prst="rect">
            <a:avLst/>
          </a:prstGeom>
          <a:noFill/>
        </p:spPr>
        <p:txBody>
          <a:bodyPr wrap="none" rtlCol="0">
            <a:spAutoFit/>
          </a:bodyPr>
          <a:lstStyle/>
          <a:p>
            <a:r>
              <a:rPr lang="en-US" altLang="zh-TW" dirty="0">
                <a:solidFill>
                  <a:schemeClr val="bg1"/>
                </a:solidFill>
              </a:rPr>
              <a:t>41%</a:t>
            </a:r>
            <a:endParaRPr lang="zh-TW" altLang="en-US" dirty="0">
              <a:solidFill>
                <a:schemeClr val="bg1"/>
              </a:solidFill>
            </a:endParaRPr>
          </a:p>
        </p:txBody>
      </p:sp>
      <p:sp>
        <p:nvSpPr>
          <p:cNvPr id="8" name="文字方塊 7">
            <a:extLst>
              <a:ext uri="{FF2B5EF4-FFF2-40B4-BE49-F238E27FC236}">
                <a16:creationId xmlns:a16="http://schemas.microsoft.com/office/drawing/2014/main" id="{29B6157E-F2BD-4E6F-AD53-9C88A39FFAF9}"/>
              </a:ext>
            </a:extLst>
          </p:cNvPr>
          <p:cNvSpPr txBox="1"/>
          <p:nvPr/>
        </p:nvSpPr>
        <p:spPr>
          <a:xfrm>
            <a:off x="4807974" y="4385003"/>
            <a:ext cx="543739" cy="307777"/>
          </a:xfrm>
          <a:prstGeom prst="rect">
            <a:avLst/>
          </a:prstGeom>
          <a:noFill/>
        </p:spPr>
        <p:txBody>
          <a:bodyPr wrap="none" rtlCol="0">
            <a:spAutoFit/>
          </a:bodyPr>
          <a:lstStyle/>
          <a:p>
            <a:r>
              <a:rPr lang="en-US" altLang="zh-TW" dirty="0">
                <a:solidFill>
                  <a:schemeClr val="bg1"/>
                </a:solidFill>
              </a:rPr>
              <a:t>31%</a:t>
            </a:r>
            <a:endParaRPr lang="zh-TW" altLang="en-US" dirty="0">
              <a:solidFill>
                <a:schemeClr val="bg1"/>
              </a:solidFill>
            </a:endParaRPr>
          </a:p>
        </p:txBody>
      </p:sp>
      <p:sp>
        <p:nvSpPr>
          <p:cNvPr id="9" name="文字方塊 8">
            <a:extLst>
              <a:ext uri="{FF2B5EF4-FFF2-40B4-BE49-F238E27FC236}">
                <a16:creationId xmlns:a16="http://schemas.microsoft.com/office/drawing/2014/main" id="{1EDE0748-FC62-4AA5-8505-5C61F40B69B1}"/>
              </a:ext>
            </a:extLst>
          </p:cNvPr>
          <p:cNvSpPr txBox="1"/>
          <p:nvPr/>
        </p:nvSpPr>
        <p:spPr>
          <a:xfrm>
            <a:off x="5987845" y="4901198"/>
            <a:ext cx="543739" cy="307777"/>
          </a:xfrm>
          <a:prstGeom prst="rect">
            <a:avLst/>
          </a:prstGeom>
          <a:noFill/>
        </p:spPr>
        <p:txBody>
          <a:bodyPr wrap="none" rtlCol="0">
            <a:spAutoFit/>
          </a:bodyPr>
          <a:lstStyle/>
          <a:p>
            <a:r>
              <a:rPr lang="en-US" altLang="zh-TW" dirty="0">
                <a:solidFill>
                  <a:schemeClr val="bg1"/>
                </a:solidFill>
              </a:rPr>
              <a:t>21%</a:t>
            </a:r>
            <a:endParaRPr lang="zh-TW" altLang="en-US" dirty="0">
              <a:solidFill>
                <a:schemeClr val="bg1"/>
              </a:solidFill>
            </a:endParaRPr>
          </a:p>
        </p:txBody>
      </p:sp>
      <p:sp>
        <p:nvSpPr>
          <p:cNvPr id="10" name="文字方塊 9">
            <a:extLst>
              <a:ext uri="{FF2B5EF4-FFF2-40B4-BE49-F238E27FC236}">
                <a16:creationId xmlns:a16="http://schemas.microsoft.com/office/drawing/2014/main" id="{AB78DEF9-4611-4A44-9E4C-1CE95C4DE7A3}"/>
              </a:ext>
            </a:extLst>
          </p:cNvPr>
          <p:cNvSpPr txBox="1"/>
          <p:nvPr/>
        </p:nvSpPr>
        <p:spPr>
          <a:xfrm>
            <a:off x="7182464" y="5348033"/>
            <a:ext cx="444352" cy="307777"/>
          </a:xfrm>
          <a:prstGeom prst="rect">
            <a:avLst/>
          </a:prstGeom>
          <a:noFill/>
        </p:spPr>
        <p:txBody>
          <a:bodyPr wrap="none" rtlCol="0">
            <a:spAutoFit/>
          </a:bodyPr>
          <a:lstStyle/>
          <a:p>
            <a:r>
              <a:rPr lang="en-US" altLang="zh-TW" dirty="0">
                <a:solidFill>
                  <a:schemeClr val="bg1"/>
                </a:solidFill>
              </a:rPr>
              <a:t>6%</a:t>
            </a:r>
            <a:endParaRPr lang="zh-TW" altLang="en-US" dirty="0">
              <a:solidFill>
                <a:schemeClr val="bg1"/>
              </a:solidFill>
            </a:endParaRPr>
          </a:p>
        </p:txBody>
      </p:sp>
    </p:spTree>
    <p:extLst>
      <p:ext uri="{BB962C8B-B14F-4D97-AF65-F5344CB8AC3E}">
        <p14:creationId xmlns:p14="http://schemas.microsoft.com/office/powerpoint/2010/main" val="199785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F0D4F7-264D-4AEF-88F4-A25F0A16151F}"/>
              </a:ext>
            </a:extLst>
          </p:cNvPr>
          <p:cNvSpPr>
            <a:spLocks noGrp="1"/>
          </p:cNvSpPr>
          <p:nvPr>
            <p:ph type="title"/>
          </p:nvPr>
        </p:nvSpPr>
        <p:spPr/>
        <p:txBody>
          <a:bodyPr/>
          <a:lstStyle/>
          <a:p>
            <a:r>
              <a:rPr lang="zh-TW" altLang="en-US" dirty="0"/>
              <a:t>五、研究結果與分析</a:t>
            </a:r>
          </a:p>
        </p:txBody>
      </p:sp>
      <p:sp>
        <p:nvSpPr>
          <p:cNvPr id="3" name="文字版面配置區 2">
            <a:extLst>
              <a:ext uri="{FF2B5EF4-FFF2-40B4-BE49-F238E27FC236}">
                <a16:creationId xmlns:a16="http://schemas.microsoft.com/office/drawing/2014/main" id="{061A3AE3-3AC0-4F81-B6C0-2AF109DB5764}"/>
              </a:ext>
            </a:extLst>
          </p:cNvPr>
          <p:cNvSpPr>
            <a:spLocks noGrp="1"/>
          </p:cNvSpPr>
          <p:nvPr>
            <p:ph type="body" idx="1"/>
          </p:nvPr>
        </p:nvSpPr>
        <p:spPr>
          <a:xfrm>
            <a:off x="609600" y="1752601"/>
            <a:ext cx="4050243" cy="4373563"/>
          </a:xfrm>
        </p:spPr>
        <p:txBody>
          <a:bodyPr/>
          <a:lstStyle/>
          <a:p>
            <a:pPr marL="571500" indent="-342900">
              <a:lnSpc>
                <a:spcPct val="150000"/>
              </a:lnSpc>
              <a:buFont typeface="Arial" panose="020B0604020202020204" pitchFamily="34" charset="0"/>
              <a:buChar char="•"/>
            </a:pPr>
            <a:r>
              <a:rPr lang="zh-TW" altLang="en-US" dirty="0"/>
              <a:t>前測有</a:t>
            </a:r>
            <a:r>
              <a:rPr lang="en-US" altLang="zh-TW" dirty="0"/>
              <a:t>42.6%</a:t>
            </a:r>
            <a:r>
              <a:rPr lang="zh-TW" altLang="en-US" dirty="0"/>
              <a:t>有電子資源使用經驗</a:t>
            </a:r>
            <a:endParaRPr lang="en-US" altLang="zh-TW" dirty="0"/>
          </a:p>
          <a:p>
            <a:pPr marL="571500" indent="-342900">
              <a:lnSpc>
                <a:spcPct val="150000"/>
              </a:lnSpc>
              <a:buFont typeface="Arial" panose="020B0604020202020204" pitchFamily="34" charset="0"/>
              <a:buChar char="•"/>
            </a:pPr>
            <a:r>
              <a:rPr lang="zh-TW" altLang="en-US" dirty="0"/>
              <a:t>後測中有</a:t>
            </a:r>
            <a:r>
              <a:rPr lang="en-US" altLang="zh-TW" dirty="0"/>
              <a:t>16%</a:t>
            </a:r>
            <a:r>
              <a:rPr lang="zh-TW" altLang="en-US" dirty="0"/>
              <a:t>的受測者持續使用電子資源，有</a:t>
            </a:r>
            <a:r>
              <a:rPr lang="en-US" altLang="zh-TW" dirty="0"/>
              <a:t>6.8%</a:t>
            </a:r>
            <a:r>
              <a:rPr lang="zh-TW" altLang="en-US" dirty="0"/>
              <a:t>的受測者新嘗試使用電子資源</a:t>
            </a:r>
            <a:endParaRPr lang="en-US" altLang="zh-TW" dirty="0"/>
          </a:p>
          <a:p>
            <a:pPr marL="571500" indent="-342900">
              <a:lnSpc>
                <a:spcPct val="150000"/>
              </a:lnSpc>
              <a:buFont typeface="Arial" panose="020B0604020202020204" pitchFamily="34" charset="0"/>
              <a:buChar char="•"/>
            </a:pPr>
            <a:r>
              <a:rPr lang="zh-TW" altLang="en-US" dirty="0"/>
              <a:t>整體使用過電子資源的比例佔</a:t>
            </a:r>
            <a:r>
              <a:rPr lang="en-US" altLang="zh-TW" dirty="0"/>
              <a:t>49.4%</a:t>
            </a:r>
          </a:p>
          <a:p>
            <a:pPr marL="571500" indent="-342900">
              <a:lnSpc>
                <a:spcPct val="150000"/>
              </a:lnSpc>
              <a:buFont typeface="Arial" panose="020B0604020202020204" pitchFamily="34" charset="0"/>
              <a:buChar char="•"/>
            </a:pPr>
            <a:endParaRPr lang="zh-TW" altLang="en-US" dirty="0"/>
          </a:p>
        </p:txBody>
      </p:sp>
      <p:sp>
        <p:nvSpPr>
          <p:cNvPr id="4" name="投影片編號版面配置區 3">
            <a:extLst>
              <a:ext uri="{FF2B5EF4-FFF2-40B4-BE49-F238E27FC236}">
                <a16:creationId xmlns:a16="http://schemas.microsoft.com/office/drawing/2014/main" id="{1ADA14BC-BE2E-44F9-ADB1-D905B31974B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13</a:t>
            </a:fld>
            <a:endParaRPr lang="zh-TW" altLang="en-US"/>
          </a:p>
        </p:txBody>
      </p:sp>
      <p:pic>
        <p:nvPicPr>
          <p:cNvPr id="5" name="圖片 4">
            <a:extLst>
              <a:ext uri="{FF2B5EF4-FFF2-40B4-BE49-F238E27FC236}">
                <a16:creationId xmlns:a16="http://schemas.microsoft.com/office/drawing/2014/main" id="{DFAF4C7B-2986-4BB4-A358-B947A3A4DFF9}"/>
              </a:ext>
            </a:extLst>
          </p:cNvPr>
          <p:cNvPicPr>
            <a:picLocks noChangeAspect="1"/>
          </p:cNvPicPr>
          <p:nvPr/>
        </p:nvPicPr>
        <p:blipFill>
          <a:blip r:embed="rId2"/>
          <a:stretch>
            <a:fillRect/>
          </a:stretch>
        </p:blipFill>
        <p:spPr>
          <a:xfrm>
            <a:off x="4659843" y="1524318"/>
            <a:ext cx="6943725" cy="4339114"/>
          </a:xfrm>
          <a:prstGeom prst="rect">
            <a:avLst/>
          </a:prstGeom>
        </p:spPr>
      </p:pic>
      <p:sp>
        <p:nvSpPr>
          <p:cNvPr id="6" name="矩形: 圓角 5">
            <a:extLst>
              <a:ext uri="{FF2B5EF4-FFF2-40B4-BE49-F238E27FC236}">
                <a16:creationId xmlns:a16="http://schemas.microsoft.com/office/drawing/2014/main" id="{E02573DE-A0F1-4ECF-A14B-C5657ABE77A5}"/>
              </a:ext>
            </a:extLst>
          </p:cNvPr>
          <p:cNvSpPr/>
          <p:nvPr/>
        </p:nvSpPr>
        <p:spPr>
          <a:xfrm>
            <a:off x="5943600" y="4547711"/>
            <a:ext cx="3790335" cy="131572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11527497-A18C-4ABB-BC82-3E5AC40AE056}"/>
              </a:ext>
            </a:extLst>
          </p:cNvPr>
          <p:cNvSpPr txBox="1"/>
          <p:nvPr/>
        </p:nvSpPr>
        <p:spPr>
          <a:xfrm>
            <a:off x="7037105" y="5883394"/>
            <a:ext cx="1603324" cy="369332"/>
          </a:xfrm>
          <a:prstGeom prst="rect">
            <a:avLst/>
          </a:prstGeom>
          <a:noFill/>
        </p:spPr>
        <p:txBody>
          <a:bodyPr wrap="none" rtlCol="0">
            <a:spAutoFit/>
          </a:bodyPr>
          <a:lstStyle/>
          <a:p>
            <a:r>
              <a:rPr lang="en-US" altLang="zh-TW" sz="1800" b="1" dirty="0">
                <a:solidFill>
                  <a:schemeClr val="accent3"/>
                </a:solidFill>
                <a:latin typeface="微軟正黑體" panose="020B0604030504040204" pitchFamily="34" charset="-120"/>
                <a:ea typeface="微軟正黑體" panose="020B0604030504040204" pitchFamily="34" charset="-120"/>
              </a:rPr>
              <a:t>80</a:t>
            </a:r>
            <a:r>
              <a:rPr lang="zh-TW" altLang="en-US" sz="1800" b="1" dirty="0">
                <a:solidFill>
                  <a:schemeClr val="accent3"/>
                </a:solidFill>
                <a:latin typeface="微軟正黑體" panose="020B0604030504040204" pitchFamily="34" charset="-120"/>
                <a:ea typeface="微軟正黑體" panose="020B0604030504040204" pitchFamily="34" charset="-120"/>
              </a:rPr>
              <a:t>人，</a:t>
            </a:r>
            <a:r>
              <a:rPr lang="en-US" altLang="zh-TW" sz="1800" b="1" dirty="0">
                <a:solidFill>
                  <a:schemeClr val="accent3"/>
                </a:solidFill>
                <a:latin typeface="微軟正黑體" panose="020B0604030504040204" pitchFamily="34" charset="-120"/>
                <a:ea typeface="微軟正黑體" panose="020B0604030504040204" pitchFamily="34" charset="-120"/>
              </a:rPr>
              <a:t>49.4%</a:t>
            </a:r>
            <a:endParaRPr lang="zh-TW" altLang="en-US" sz="1800" b="1" dirty="0">
              <a:solidFill>
                <a:schemeClr val="accent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6932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48E7AA-BC30-445C-8ABB-8BBCE8800CD9}"/>
              </a:ext>
            </a:extLst>
          </p:cNvPr>
          <p:cNvSpPr>
            <a:spLocks noGrp="1"/>
          </p:cNvSpPr>
          <p:nvPr>
            <p:ph type="title"/>
          </p:nvPr>
        </p:nvSpPr>
        <p:spPr/>
        <p:txBody>
          <a:bodyPr/>
          <a:lstStyle/>
          <a:p>
            <a:r>
              <a:rPr lang="zh-TW" altLang="en-US" dirty="0"/>
              <a:t>五、研究結果與分析</a:t>
            </a:r>
          </a:p>
        </p:txBody>
      </p:sp>
      <p:sp>
        <p:nvSpPr>
          <p:cNvPr id="3" name="文字版面配置區 2">
            <a:extLst>
              <a:ext uri="{FF2B5EF4-FFF2-40B4-BE49-F238E27FC236}">
                <a16:creationId xmlns:a16="http://schemas.microsoft.com/office/drawing/2014/main" id="{C713A0EF-31DB-4198-AC6E-F82945622B91}"/>
              </a:ext>
            </a:extLst>
          </p:cNvPr>
          <p:cNvSpPr>
            <a:spLocks noGrp="1"/>
          </p:cNvSpPr>
          <p:nvPr>
            <p:ph type="body" idx="1"/>
          </p:nvPr>
        </p:nvSpPr>
        <p:spPr>
          <a:xfrm>
            <a:off x="609600" y="1752601"/>
            <a:ext cx="3484034" cy="4373563"/>
          </a:xfrm>
        </p:spPr>
        <p:txBody>
          <a:bodyPr/>
          <a:lstStyle/>
          <a:p>
            <a:pPr marL="571500" indent="-342900">
              <a:buFont typeface="Arial" panose="020B0604020202020204" pitchFamily="34" charset="0"/>
              <a:buChar char="•"/>
            </a:pPr>
            <a:r>
              <a:rPr lang="zh-TW" altLang="en-US" dirty="0"/>
              <a:t>以前後測有使用經驗之受測者問卷進行分析</a:t>
            </a:r>
            <a:endParaRPr lang="en-US" altLang="zh-TW" dirty="0"/>
          </a:p>
          <a:p>
            <a:pPr marL="1028700" lvl="1">
              <a:buFont typeface="Arial" panose="020B0604020202020204" pitchFamily="34" charset="0"/>
              <a:buChar char="•"/>
            </a:pPr>
            <a:r>
              <a:rPr lang="zh-TW" altLang="en-US" dirty="0"/>
              <a:t>前測：</a:t>
            </a:r>
            <a:r>
              <a:rPr lang="en-US" altLang="zh-TW" dirty="0"/>
              <a:t>69</a:t>
            </a:r>
            <a:r>
              <a:rPr lang="zh-TW" altLang="en-US" dirty="0"/>
              <a:t>份</a:t>
            </a:r>
            <a:endParaRPr lang="en-US" altLang="zh-TW" dirty="0"/>
          </a:p>
          <a:p>
            <a:pPr marL="1028700" lvl="1">
              <a:buFont typeface="Arial" panose="020B0604020202020204" pitchFamily="34" charset="0"/>
              <a:buChar char="•"/>
            </a:pPr>
            <a:r>
              <a:rPr lang="zh-TW" altLang="en-US" dirty="0"/>
              <a:t>後測：</a:t>
            </a:r>
            <a:r>
              <a:rPr lang="en-US" altLang="zh-TW" dirty="0"/>
              <a:t>37</a:t>
            </a:r>
            <a:r>
              <a:rPr lang="zh-TW" altLang="en-US" dirty="0"/>
              <a:t>份</a:t>
            </a:r>
            <a:endParaRPr lang="en-US" altLang="zh-TW" dirty="0"/>
          </a:p>
          <a:p>
            <a:pPr marL="571500">
              <a:buFont typeface="Arial" panose="020B0604020202020204" pitchFamily="34" charset="0"/>
              <a:buChar char="•"/>
            </a:pPr>
            <a:r>
              <a:rPr lang="zh-TW" altLang="en-US" dirty="0"/>
              <a:t>左圖顯示受測者最常使用之載具為手機、其次是電腦</a:t>
            </a:r>
            <a:endParaRPr lang="en-US" altLang="zh-TW" dirty="0"/>
          </a:p>
          <a:p>
            <a:pPr marL="571500">
              <a:buFont typeface="Arial" panose="020B0604020202020204" pitchFamily="34" charset="0"/>
              <a:buChar char="•"/>
            </a:pPr>
            <a:r>
              <a:rPr lang="zh-TW" altLang="en-US" dirty="0"/>
              <a:t>右圖顯示受測者具使用多項載具的習慣，最常使用的載具搭配是電腦</a:t>
            </a:r>
            <a:r>
              <a:rPr lang="en-US" altLang="zh-TW" dirty="0"/>
              <a:t>+</a:t>
            </a:r>
            <a:r>
              <a:rPr lang="zh-TW" altLang="en-US" dirty="0"/>
              <a:t>手機</a:t>
            </a:r>
            <a:endParaRPr lang="en-US" altLang="zh-TW" dirty="0"/>
          </a:p>
        </p:txBody>
      </p:sp>
      <p:sp>
        <p:nvSpPr>
          <p:cNvPr id="4" name="投影片編號版面配置區 3">
            <a:extLst>
              <a:ext uri="{FF2B5EF4-FFF2-40B4-BE49-F238E27FC236}">
                <a16:creationId xmlns:a16="http://schemas.microsoft.com/office/drawing/2014/main" id="{F4B59EC6-368A-419F-9FD8-99BB6A1DF6E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14</a:t>
            </a:fld>
            <a:endParaRPr lang="zh-TW" altLang="en-US"/>
          </a:p>
        </p:txBody>
      </p:sp>
      <p:pic>
        <p:nvPicPr>
          <p:cNvPr id="5" name="圖片 4">
            <a:extLst>
              <a:ext uri="{FF2B5EF4-FFF2-40B4-BE49-F238E27FC236}">
                <a16:creationId xmlns:a16="http://schemas.microsoft.com/office/drawing/2014/main" id="{783D92D2-9386-484F-99CC-F9BB6ED95DA8}"/>
              </a:ext>
            </a:extLst>
          </p:cNvPr>
          <p:cNvPicPr>
            <a:picLocks noChangeAspect="1"/>
          </p:cNvPicPr>
          <p:nvPr/>
        </p:nvPicPr>
        <p:blipFill>
          <a:blip r:embed="rId2"/>
          <a:stretch>
            <a:fillRect/>
          </a:stretch>
        </p:blipFill>
        <p:spPr>
          <a:xfrm>
            <a:off x="3971926" y="1696065"/>
            <a:ext cx="7753350" cy="4229279"/>
          </a:xfrm>
          <a:prstGeom prst="rect">
            <a:avLst/>
          </a:prstGeom>
        </p:spPr>
      </p:pic>
      <p:sp>
        <p:nvSpPr>
          <p:cNvPr id="6" name="矩形: 圓角 5">
            <a:extLst>
              <a:ext uri="{FF2B5EF4-FFF2-40B4-BE49-F238E27FC236}">
                <a16:creationId xmlns:a16="http://schemas.microsoft.com/office/drawing/2014/main" id="{A3A508AC-1EF6-4F25-B29F-8BCC527A819D}"/>
              </a:ext>
            </a:extLst>
          </p:cNvPr>
          <p:cNvSpPr/>
          <p:nvPr/>
        </p:nvSpPr>
        <p:spPr>
          <a:xfrm>
            <a:off x="4754648" y="3429000"/>
            <a:ext cx="3194733" cy="1150374"/>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圓角 6">
            <a:extLst>
              <a:ext uri="{FF2B5EF4-FFF2-40B4-BE49-F238E27FC236}">
                <a16:creationId xmlns:a16="http://schemas.microsoft.com/office/drawing/2014/main" id="{09786668-97CF-4E01-B556-C3534801B9F5}"/>
              </a:ext>
            </a:extLst>
          </p:cNvPr>
          <p:cNvSpPr/>
          <p:nvPr/>
        </p:nvSpPr>
        <p:spPr>
          <a:xfrm>
            <a:off x="8159529" y="2168013"/>
            <a:ext cx="1019277" cy="2736154"/>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6483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77FA1A-5C7C-4F3C-9F7D-8CD90C680675}"/>
              </a:ext>
            </a:extLst>
          </p:cNvPr>
          <p:cNvSpPr>
            <a:spLocks noGrp="1"/>
          </p:cNvSpPr>
          <p:nvPr>
            <p:ph type="title"/>
          </p:nvPr>
        </p:nvSpPr>
        <p:spPr/>
        <p:txBody>
          <a:bodyPr/>
          <a:lstStyle/>
          <a:p>
            <a:r>
              <a:rPr lang="zh-TW" altLang="en-US" dirty="0"/>
              <a:t>五、研究結果與分析</a:t>
            </a:r>
          </a:p>
        </p:txBody>
      </p:sp>
      <p:sp>
        <p:nvSpPr>
          <p:cNvPr id="3" name="文字版面配置區 2">
            <a:extLst>
              <a:ext uri="{FF2B5EF4-FFF2-40B4-BE49-F238E27FC236}">
                <a16:creationId xmlns:a16="http://schemas.microsoft.com/office/drawing/2014/main" id="{948DDA6B-5061-44FE-B782-12D9BB6C9E45}"/>
              </a:ext>
            </a:extLst>
          </p:cNvPr>
          <p:cNvSpPr>
            <a:spLocks noGrp="1"/>
          </p:cNvSpPr>
          <p:nvPr>
            <p:ph type="body" idx="1"/>
          </p:nvPr>
        </p:nvSpPr>
        <p:spPr/>
        <p:txBody>
          <a:bodyPr/>
          <a:lstStyle/>
          <a:p>
            <a:r>
              <a:rPr lang="zh-TW" altLang="en-US" dirty="0"/>
              <a:t>受測者初次使用及非初次使用時，遇到問題的解決方式：</a:t>
            </a:r>
          </a:p>
        </p:txBody>
      </p:sp>
      <p:sp>
        <p:nvSpPr>
          <p:cNvPr id="4" name="投影片編號版面配置區 3">
            <a:extLst>
              <a:ext uri="{FF2B5EF4-FFF2-40B4-BE49-F238E27FC236}">
                <a16:creationId xmlns:a16="http://schemas.microsoft.com/office/drawing/2014/main" id="{9F5135D5-E517-41B7-9823-DA39E7FEA31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15</a:t>
            </a:fld>
            <a:endParaRPr lang="zh-TW" altLang="en-US"/>
          </a:p>
        </p:txBody>
      </p:sp>
      <p:pic>
        <p:nvPicPr>
          <p:cNvPr id="5" name="圖片 4">
            <a:extLst>
              <a:ext uri="{FF2B5EF4-FFF2-40B4-BE49-F238E27FC236}">
                <a16:creationId xmlns:a16="http://schemas.microsoft.com/office/drawing/2014/main" id="{77C5021C-62E4-4826-8309-53D6D5A40A26}"/>
              </a:ext>
            </a:extLst>
          </p:cNvPr>
          <p:cNvPicPr/>
          <p:nvPr/>
        </p:nvPicPr>
        <p:blipFill>
          <a:blip r:embed="rId2"/>
          <a:stretch>
            <a:fillRect/>
          </a:stretch>
        </p:blipFill>
        <p:spPr>
          <a:xfrm>
            <a:off x="587411" y="2237899"/>
            <a:ext cx="10599173" cy="4226663"/>
          </a:xfrm>
          <a:prstGeom prst="rect">
            <a:avLst/>
          </a:prstGeom>
        </p:spPr>
      </p:pic>
      <p:sp>
        <p:nvSpPr>
          <p:cNvPr id="6" name="矩形: 圓角 5">
            <a:extLst>
              <a:ext uri="{FF2B5EF4-FFF2-40B4-BE49-F238E27FC236}">
                <a16:creationId xmlns:a16="http://schemas.microsoft.com/office/drawing/2014/main" id="{D3D13302-9979-46F5-8032-009E291B7177}"/>
              </a:ext>
            </a:extLst>
          </p:cNvPr>
          <p:cNvSpPr/>
          <p:nvPr/>
        </p:nvSpPr>
        <p:spPr>
          <a:xfrm>
            <a:off x="653142" y="5559350"/>
            <a:ext cx="7197213" cy="648929"/>
          </a:xfrm>
          <a:prstGeom prst="roundRect">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圓角 6">
            <a:extLst>
              <a:ext uri="{FF2B5EF4-FFF2-40B4-BE49-F238E27FC236}">
                <a16:creationId xmlns:a16="http://schemas.microsoft.com/office/drawing/2014/main" id="{BFBE264E-9ADA-4562-8142-55D677A52881}"/>
              </a:ext>
            </a:extLst>
          </p:cNvPr>
          <p:cNvSpPr/>
          <p:nvPr/>
        </p:nvSpPr>
        <p:spPr>
          <a:xfrm>
            <a:off x="7919884" y="4351230"/>
            <a:ext cx="2849716" cy="1166012"/>
          </a:xfrm>
          <a:prstGeom prst="roundRect">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語音泡泡: 圓角矩形 7">
            <a:extLst>
              <a:ext uri="{FF2B5EF4-FFF2-40B4-BE49-F238E27FC236}">
                <a16:creationId xmlns:a16="http://schemas.microsoft.com/office/drawing/2014/main" id="{1AEEF4CC-C913-4DEA-A8C3-E4E19F165B38}"/>
              </a:ext>
            </a:extLst>
          </p:cNvPr>
          <p:cNvSpPr/>
          <p:nvPr/>
        </p:nvSpPr>
        <p:spPr>
          <a:xfrm>
            <a:off x="2197274" y="4244188"/>
            <a:ext cx="2407265" cy="1166012"/>
          </a:xfrm>
          <a:prstGeom prst="wedgeRoundRectCallout">
            <a:avLst>
              <a:gd name="adj1" fmla="val -21868"/>
              <a:gd name="adj2" fmla="val 764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latin typeface="微軟正黑體" panose="020B0604030504040204" pitchFamily="34" charset="-120"/>
                <a:ea typeface="微軟正黑體" panose="020B0604030504040204" pitchFamily="34" charset="-120"/>
              </a:rPr>
              <a:t>第一次使用傾向</a:t>
            </a:r>
            <a:endParaRPr lang="en-US" altLang="zh-TW" sz="1800" b="1" dirty="0">
              <a:latin typeface="微軟正黑體" panose="020B0604030504040204" pitchFamily="34" charset="-120"/>
              <a:ea typeface="微軟正黑體" panose="020B0604030504040204" pitchFamily="34" charset="-120"/>
            </a:endParaRPr>
          </a:p>
          <a:p>
            <a:pPr algn="ctr"/>
            <a:r>
              <a:rPr lang="zh-TW" altLang="en-US" sz="1800" b="1" dirty="0">
                <a:latin typeface="微軟正黑體" panose="020B0604030504040204" pitchFamily="34" charset="-120"/>
                <a:ea typeface="微軟正黑體" panose="020B0604030504040204" pitchFamily="34" charset="-120"/>
              </a:rPr>
              <a:t>自行嘗試解決問題</a:t>
            </a:r>
          </a:p>
        </p:txBody>
      </p:sp>
      <p:sp>
        <p:nvSpPr>
          <p:cNvPr id="9" name="語音泡泡: 圓角矩形 8">
            <a:extLst>
              <a:ext uri="{FF2B5EF4-FFF2-40B4-BE49-F238E27FC236}">
                <a16:creationId xmlns:a16="http://schemas.microsoft.com/office/drawing/2014/main" id="{E290B0FA-AC6C-4189-9E44-FD4F446E013A}"/>
              </a:ext>
            </a:extLst>
          </p:cNvPr>
          <p:cNvSpPr/>
          <p:nvPr/>
        </p:nvSpPr>
        <p:spPr>
          <a:xfrm>
            <a:off x="9237337" y="3071077"/>
            <a:ext cx="2609647" cy="1166012"/>
          </a:xfrm>
          <a:prstGeom prst="wedgeRoundRectCallout">
            <a:avLst>
              <a:gd name="adj1" fmla="val -21868"/>
              <a:gd name="adj2" fmla="val 7641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1800" b="1" dirty="0">
                <a:latin typeface="微軟正黑體" panose="020B0604030504040204" pitchFamily="34" charset="-120"/>
                <a:ea typeface="微軟正黑體" panose="020B0604030504040204" pitchFamily="34" charset="-120"/>
              </a:rPr>
              <a:t>非第一次使用傾向</a:t>
            </a:r>
            <a:endParaRPr lang="en-US" altLang="zh-TW" sz="1800" b="1" dirty="0">
              <a:latin typeface="微軟正黑體" panose="020B0604030504040204" pitchFamily="34" charset="-120"/>
              <a:ea typeface="微軟正黑體" panose="020B0604030504040204" pitchFamily="34" charset="-120"/>
            </a:endParaRPr>
          </a:p>
          <a:p>
            <a:pPr algn="ctr"/>
            <a:r>
              <a:rPr lang="zh-TW" altLang="en-US" sz="1800" b="1" dirty="0">
                <a:latin typeface="微軟正黑體" panose="020B0604030504040204" pitchFamily="34" charset="-120"/>
                <a:ea typeface="微軟正黑體" panose="020B0604030504040204" pitchFamily="34" charset="-120"/>
              </a:rPr>
              <a:t>參考說明書、詢問他人</a:t>
            </a:r>
          </a:p>
        </p:txBody>
      </p:sp>
    </p:spTree>
    <p:extLst>
      <p:ext uri="{BB962C8B-B14F-4D97-AF65-F5344CB8AC3E}">
        <p14:creationId xmlns:p14="http://schemas.microsoft.com/office/powerpoint/2010/main" val="426860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BD8CE8-C1C7-4DFE-9218-F2DEBBBDF42E}"/>
              </a:ext>
            </a:extLst>
          </p:cNvPr>
          <p:cNvSpPr>
            <a:spLocks noGrp="1"/>
          </p:cNvSpPr>
          <p:nvPr>
            <p:ph type="title"/>
          </p:nvPr>
        </p:nvSpPr>
        <p:spPr/>
        <p:txBody>
          <a:bodyPr/>
          <a:lstStyle/>
          <a:p>
            <a:r>
              <a:rPr lang="zh-TW" altLang="en-US" dirty="0"/>
              <a:t>五、研究結果與分析</a:t>
            </a:r>
          </a:p>
        </p:txBody>
      </p:sp>
      <p:sp>
        <p:nvSpPr>
          <p:cNvPr id="3" name="文字版面配置區 2">
            <a:extLst>
              <a:ext uri="{FF2B5EF4-FFF2-40B4-BE49-F238E27FC236}">
                <a16:creationId xmlns:a16="http://schemas.microsoft.com/office/drawing/2014/main" id="{10E7A36A-0187-46F0-8D78-D33B42F2051A}"/>
              </a:ext>
            </a:extLst>
          </p:cNvPr>
          <p:cNvSpPr>
            <a:spLocks noGrp="1"/>
          </p:cNvSpPr>
          <p:nvPr>
            <p:ph type="body" idx="1"/>
          </p:nvPr>
        </p:nvSpPr>
        <p:spPr>
          <a:xfrm>
            <a:off x="609599" y="1752601"/>
            <a:ext cx="4039843" cy="4373563"/>
          </a:xfrm>
        </p:spPr>
        <p:txBody>
          <a:bodyPr/>
          <a:lstStyle/>
          <a:p>
            <a:pPr marL="571500" indent="-342900">
              <a:buFont typeface="Arial" panose="020B0604020202020204" pitchFamily="34" charset="0"/>
              <a:buChar char="•"/>
            </a:pPr>
            <a:r>
              <a:rPr lang="zh-TW" altLang="en-US" dirty="0"/>
              <a:t>受測者對電子書內容在意的部分：</a:t>
            </a:r>
            <a:br>
              <a:rPr lang="en-US" altLang="zh-TW" dirty="0"/>
            </a:br>
            <a:r>
              <a:rPr lang="zh-TW" altLang="en-US" dirty="0"/>
              <a:t>符合個人興趣 </a:t>
            </a:r>
            <a:r>
              <a:rPr lang="en-US" altLang="zh-TW" dirty="0"/>
              <a:t>&gt;</a:t>
            </a:r>
            <a:r>
              <a:rPr lang="zh-TW" altLang="en-US" dirty="0"/>
              <a:t> 推薦閱讀 </a:t>
            </a:r>
            <a:r>
              <a:rPr lang="en-US" altLang="zh-TW" dirty="0"/>
              <a:t>&gt;</a:t>
            </a:r>
            <a:r>
              <a:rPr lang="zh-TW" altLang="en-US" dirty="0"/>
              <a:t> 語言</a:t>
            </a:r>
            <a:endParaRPr lang="en-US" altLang="zh-TW" dirty="0"/>
          </a:p>
          <a:p>
            <a:pPr marL="571500" indent="-342900">
              <a:buFont typeface="Arial" panose="020B0604020202020204" pitchFamily="34" charset="0"/>
              <a:buChar char="•"/>
            </a:pPr>
            <a:r>
              <a:rPr lang="zh-TW" altLang="en-US" dirty="0"/>
              <a:t>開放式回饋中</a:t>
            </a:r>
            <a:endParaRPr lang="en-US" altLang="zh-TW" dirty="0"/>
          </a:p>
          <a:p>
            <a:pPr marL="1028700" lvl="1">
              <a:buFont typeface="Arial" panose="020B0604020202020204" pitchFamily="34" charset="0"/>
              <a:buChar char="•"/>
            </a:pPr>
            <a:r>
              <a:rPr lang="zh-TW" altLang="en-US" dirty="0"/>
              <a:t>前測：希望電子書閱讀平台建置推薦演算法</a:t>
            </a:r>
            <a:endParaRPr lang="en-US" altLang="zh-TW" dirty="0"/>
          </a:p>
          <a:p>
            <a:pPr marL="1028700" lvl="1">
              <a:buFont typeface="Arial" panose="020B0604020202020204" pitchFamily="34" charset="0"/>
              <a:buChar char="•"/>
            </a:pPr>
            <a:r>
              <a:rPr lang="zh-TW" altLang="en-US" dirty="0"/>
              <a:t>後測：</a:t>
            </a:r>
            <a:r>
              <a:rPr lang="zh-TW" altLang="zh-TW" dirty="0"/>
              <a:t>希望能提供電子書參考的加值服務，如：客觀性介紹或其他相關性資訊</a:t>
            </a:r>
            <a:endParaRPr lang="zh-TW" altLang="en-US" dirty="0"/>
          </a:p>
        </p:txBody>
      </p:sp>
      <p:sp>
        <p:nvSpPr>
          <p:cNvPr id="4" name="投影片編號版面配置區 3">
            <a:extLst>
              <a:ext uri="{FF2B5EF4-FFF2-40B4-BE49-F238E27FC236}">
                <a16:creationId xmlns:a16="http://schemas.microsoft.com/office/drawing/2014/main" id="{B035813B-A04F-4C32-8019-BB001E5AFBA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16</a:t>
            </a:fld>
            <a:endParaRPr lang="zh-TW" altLang="en-US"/>
          </a:p>
        </p:txBody>
      </p:sp>
      <p:graphicFrame>
        <p:nvGraphicFramePr>
          <p:cNvPr id="5" name="圖表 4">
            <a:extLst>
              <a:ext uri="{FF2B5EF4-FFF2-40B4-BE49-F238E27FC236}">
                <a16:creationId xmlns:a16="http://schemas.microsoft.com/office/drawing/2014/main" id="{F4A05009-D46A-4AC9-BD18-4BB39EE7581F}"/>
              </a:ext>
            </a:extLst>
          </p:cNvPr>
          <p:cNvGraphicFramePr/>
          <p:nvPr>
            <p:extLst>
              <p:ext uri="{D42A27DB-BD31-4B8C-83A1-F6EECF244321}">
                <p14:modId xmlns:p14="http://schemas.microsoft.com/office/powerpoint/2010/main" val="825261337"/>
              </p:ext>
            </p:extLst>
          </p:nvPr>
        </p:nvGraphicFramePr>
        <p:xfrm>
          <a:off x="4649442" y="1752601"/>
          <a:ext cx="7363516" cy="4239307"/>
        </p:xfrm>
        <a:graphic>
          <a:graphicData uri="http://schemas.openxmlformats.org/drawingml/2006/chart">
            <c:chart xmlns:c="http://schemas.openxmlformats.org/drawingml/2006/chart" xmlns:r="http://schemas.openxmlformats.org/officeDocument/2006/relationships" r:id="rId2"/>
          </a:graphicData>
        </a:graphic>
      </p:graphicFrame>
      <p:sp>
        <p:nvSpPr>
          <p:cNvPr id="6" name="矩形: 圓角 5">
            <a:extLst>
              <a:ext uri="{FF2B5EF4-FFF2-40B4-BE49-F238E27FC236}">
                <a16:creationId xmlns:a16="http://schemas.microsoft.com/office/drawing/2014/main" id="{2A9BF343-DF5E-4AC1-8E23-ED7F2132B1C5}"/>
              </a:ext>
            </a:extLst>
          </p:cNvPr>
          <p:cNvSpPr/>
          <p:nvPr/>
        </p:nvSpPr>
        <p:spPr>
          <a:xfrm>
            <a:off x="5007429" y="3947887"/>
            <a:ext cx="6850742" cy="1625600"/>
          </a:xfrm>
          <a:prstGeom prst="roundRect">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44620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98374E-F569-400F-870D-2EDE491FCA8E}"/>
              </a:ext>
            </a:extLst>
          </p:cNvPr>
          <p:cNvSpPr>
            <a:spLocks noGrp="1"/>
          </p:cNvSpPr>
          <p:nvPr>
            <p:ph type="title"/>
          </p:nvPr>
        </p:nvSpPr>
        <p:spPr/>
        <p:txBody>
          <a:bodyPr/>
          <a:lstStyle/>
          <a:p>
            <a:r>
              <a:rPr lang="zh-TW" altLang="en-US" dirty="0"/>
              <a:t>五、研究結果與分析</a:t>
            </a:r>
          </a:p>
        </p:txBody>
      </p:sp>
      <p:sp>
        <p:nvSpPr>
          <p:cNvPr id="3" name="文字版面配置區 2">
            <a:extLst>
              <a:ext uri="{FF2B5EF4-FFF2-40B4-BE49-F238E27FC236}">
                <a16:creationId xmlns:a16="http://schemas.microsoft.com/office/drawing/2014/main" id="{0B7EE041-6BC1-4C4D-9541-12D6C6AD52DF}"/>
              </a:ext>
            </a:extLst>
          </p:cNvPr>
          <p:cNvSpPr>
            <a:spLocks noGrp="1"/>
          </p:cNvSpPr>
          <p:nvPr>
            <p:ph type="body" idx="1"/>
          </p:nvPr>
        </p:nvSpPr>
        <p:spPr>
          <a:xfrm>
            <a:off x="609600" y="1752601"/>
            <a:ext cx="3695700" cy="4373563"/>
          </a:xfrm>
        </p:spPr>
        <p:txBody>
          <a:bodyPr>
            <a:normAutofit fontScale="92500"/>
          </a:bodyPr>
          <a:lstStyle/>
          <a:p>
            <a:pPr marL="571500" indent="-342900">
              <a:buFont typeface="Arial" panose="020B0604020202020204" pitchFamily="34" charset="0"/>
              <a:buChar char="•"/>
            </a:pPr>
            <a:r>
              <a:rPr lang="zh-TW" altLang="en-US" dirty="0"/>
              <a:t>由結果推論</a:t>
            </a:r>
            <a:endParaRPr lang="en-US" altLang="zh-TW" dirty="0"/>
          </a:p>
          <a:p>
            <a:pPr marL="1028700" lvl="1">
              <a:buFont typeface="Arial" panose="020B0604020202020204" pitchFamily="34" charset="0"/>
              <a:buChar char="•"/>
            </a:pPr>
            <a:r>
              <a:rPr lang="zh-TW" altLang="en-US" dirty="0"/>
              <a:t>影響受測者使用電子書的最重要因素是閱讀感官體驗</a:t>
            </a:r>
            <a:endParaRPr lang="en-US" altLang="zh-TW" dirty="0"/>
          </a:p>
          <a:p>
            <a:pPr marL="1028700" lvl="1">
              <a:buFont typeface="Arial" panose="020B0604020202020204" pitchFamily="34" charset="0"/>
              <a:buChar char="•"/>
            </a:pPr>
            <a:r>
              <a:rPr lang="zh-TW" altLang="en-US" dirty="0"/>
              <a:t>影響電子書持續取得和取得難易度的載具軟體功能是次要影養因素</a:t>
            </a:r>
            <a:endParaRPr lang="en-US" altLang="zh-TW" dirty="0"/>
          </a:p>
          <a:p>
            <a:pPr marL="1028700" lvl="1">
              <a:buFont typeface="Arial" panose="020B0604020202020204" pitchFamily="34" charset="0"/>
              <a:buChar char="•"/>
            </a:pPr>
            <a:r>
              <a:rPr lang="zh-TW" altLang="en-US" dirty="0"/>
              <a:t>借閱功能偏低的原因可能是電子書提供隨借隨還服務</a:t>
            </a:r>
            <a:endParaRPr lang="en-US" altLang="zh-TW" dirty="0"/>
          </a:p>
          <a:p>
            <a:pPr marL="1028700" lvl="1">
              <a:buFont typeface="Arial" panose="020B0604020202020204" pitchFamily="34" charset="0"/>
              <a:buChar char="•"/>
            </a:pPr>
            <a:r>
              <a:rPr lang="zh-TW" altLang="en-US" dirty="0"/>
              <a:t>受測者不是以研究目的閱讀電子書，因此較不需要使用書目匯出功能</a:t>
            </a:r>
            <a:endParaRPr lang="en-US" altLang="zh-TW" dirty="0"/>
          </a:p>
        </p:txBody>
      </p:sp>
      <p:sp>
        <p:nvSpPr>
          <p:cNvPr id="4" name="投影片編號版面配置區 3">
            <a:extLst>
              <a:ext uri="{FF2B5EF4-FFF2-40B4-BE49-F238E27FC236}">
                <a16:creationId xmlns:a16="http://schemas.microsoft.com/office/drawing/2014/main" id="{ADD34092-79B0-430B-975E-C175E8688DC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17</a:t>
            </a:fld>
            <a:endParaRPr lang="zh-TW" altLang="en-US"/>
          </a:p>
        </p:txBody>
      </p:sp>
      <p:pic>
        <p:nvPicPr>
          <p:cNvPr id="6" name="圖片 5">
            <a:extLst>
              <a:ext uri="{FF2B5EF4-FFF2-40B4-BE49-F238E27FC236}">
                <a16:creationId xmlns:a16="http://schemas.microsoft.com/office/drawing/2014/main" id="{A9AA4B94-1627-46E4-AE63-7AD33F674989}"/>
              </a:ext>
            </a:extLst>
          </p:cNvPr>
          <p:cNvPicPr>
            <a:picLocks noChangeAspect="1"/>
          </p:cNvPicPr>
          <p:nvPr/>
        </p:nvPicPr>
        <p:blipFill>
          <a:blip r:embed="rId2"/>
          <a:stretch>
            <a:fillRect/>
          </a:stretch>
        </p:blipFill>
        <p:spPr>
          <a:xfrm>
            <a:off x="4305300" y="1524318"/>
            <a:ext cx="7277100" cy="4886325"/>
          </a:xfrm>
          <a:prstGeom prst="rect">
            <a:avLst/>
          </a:prstGeom>
        </p:spPr>
      </p:pic>
      <p:sp>
        <p:nvSpPr>
          <p:cNvPr id="5" name="文字方塊 4"/>
          <p:cNvSpPr txBox="1"/>
          <p:nvPr/>
        </p:nvSpPr>
        <p:spPr>
          <a:xfrm>
            <a:off x="5814422" y="1567935"/>
            <a:ext cx="5033555" cy="369332"/>
          </a:xfrm>
          <a:prstGeom prst="rect">
            <a:avLst/>
          </a:prstGeom>
          <a:solidFill>
            <a:schemeClr val="bg1"/>
          </a:solidFill>
        </p:spPr>
        <p:txBody>
          <a:bodyPr wrap="square" rtlCol="0">
            <a:spAutoFit/>
          </a:bodyPr>
          <a:lstStyle/>
          <a:p>
            <a:r>
              <a:rPr lang="zh-TW" altLang="en-US" sz="1800" dirty="0">
                <a:latin typeface="標楷體" panose="03000509000000000000" pitchFamily="65" charset="-120"/>
                <a:ea typeface="標楷體" panose="03000509000000000000" pitchFamily="65" charset="-120"/>
              </a:rPr>
              <a:t>針對電子書閱讀平台，受測者最在意的部分</a:t>
            </a:r>
          </a:p>
        </p:txBody>
      </p:sp>
    </p:spTree>
    <p:extLst>
      <p:ext uri="{BB962C8B-B14F-4D97-AF65-F5344CB8AC3E}">
        <p14:creationId xmlns:p14="http://schemas.microsoft.com/office/powerpoint/2010/main" val="220686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C2F206-C72C-45BE-B15D-864C80D8BA2F}"/>
              </a:ext>
            </a:extLst>
          </p:cNvPr>
          <p:cNvSpPr>
            <a:spLocks noGrp="1"/>
          </p:cNvSpPr>
          <p:nvPr>
            <p:ph type="title"/>
          </p:nvPr>
        </p:nvSpPr>
        <p:spPr/>
        <p:txBody>
          <a:bodyPr/>
          <a:lstStyle/>
          <a:p>
            <a:r>
              <a:rPr lang="zh-TW" altLang="en-US" dirty="0"/>
              <a:t>五、研究結果與分析</a:t>
            </a:r>
          </a:p>
        </p:txBody>
      </p:sp>
      <mc:AlternateContent xmlns:mc="http://schemas.openxmlformats.org/markup-compatibility/2006" xmlns:a14="http://schemas.microsoft.com/office/drawing/2010/main">
        <mc:Choice Requires="a14">
          <p:sp>
            <p:nvSpPr>
              <p:cNvPr id="3" name="文字版面配置區 2">
                <a:extLst>
                  <a:ext uri="{FF2B5EF4-FFF2-40B4-BE49-F238E27FC236}">
                    <a16:creationId xmlns:a16="http://schemas.microsoft.com/office/drawing/2014/main" id="{4F547EF0-6EAE-459F-97AF-040056FF49ED}"/>
                  </a:ext>
                </a:extLst>
              </p:cNvPr>
              <p:cNvSpPr>
                <a:spLocks noGrp="1"/>
              </p:cNvSpPr>
              <p:nvPr>
                <p:ph type="body" idx="1"/>
              </p:nvPr>
            </p:nvSpPr>
            <p:spPr/>
            <p:txBody>
              <a:bodyPr>
                <a:normAutofit fontScale="92500" lnSpcReduction="10000"/>
              </a:bodyPr>
              <a:lstStyle/>
              <a:p>
                <a:pPr marL="571500" indent="-342900">
                  <a:buFont typeface="Arial" panose="020B0604020202020204" pitchFamily="34" charset="0"/>
                  <a:buChar char="•"/>
                </a:pPr>
                <a:r>
                  <a:rPr lang="zh-TW" altLang="zh-TW" dirty="0"/>
                  <a:t>圖書館電子資源館藏是否滿足自我學習需求</a:t>
                </a:r>
                <a:r>
                  <a:rPr lang="zh-TW" altLang="en-US" dirty="0"/>
                  <a:t>問項</a:t>
                </a:r>
                <a:endParaRPr lang="en-US" altLang="zh-TW" dirty="0"/>
              </a:p>
              <a:p>
                <a:pPr marL="1028700" lvl="1">
                  <a:buFont typeface="Arial" panose="020B0604020202020204" pitchFamily="34" charset="0"/>
                  <a:buChar char="•"/>
                </a:pPr>
                <a:r>
                  <a:rPr lang="zh-TW" altLang="zh-TW" dirty="0"/>
                  <a:t>成對樣本</a:t>
                </a:r>
                <a:r>
                  <a:rPr lang="en-US" altLang="zh-TW" dirty="0"/>
                  <a:t>T</a:t>
                </a:r>
                <a:r>
                  <a:rPr lang="zh-TW" altLang="zh-TW" dirty="0"/>
                  <a:t>檢定</a:t>
                </a:r>
                <a:r>
                  <a:rPr lang="zh-TW" altLang="en-US" dirty="0"/>
                  <a:t>之假設</a:t>
                </a:r>
                <a:endParaRPr lang="en-US" altLang="zh-TW" dirty="0"/>
              </a:p>
              <a:p>
                <a:pPr marL="1485900" lvl="2">
                  <a:buFont typeface="Arial" panose="020B0604020202020204" pitchFamily="34" charset="0"/>
                  <a:buChar char="•"/>
                </a:pPr>
                <a14:m>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𝐻</m:t>
                        </m:r>
                      </m:e>
                      <m:sub>
                        <m:r>
                          <a:rPr lang="en-US" altLang="zh-TW" i="1">
                            <a:latin typeface="Cambria Math" panose="02040503050406030204" pitchFamily="18" charset="0"/>
                          </a:rPr>
                          <m:t>0</m:t>
                        </m:r>
                      </m:sub>
                    </m:sSub>
                  </m:oMath>
                </a14:m>
                <a:r>
                  <a:rPr lang="zh-TW" altLang="zh-TW" dirty="0"/>
                  <a:t>：受測者未經過圖書館利用教育課程及六週學期時間，對圖書館電子資源館藏滿足自我學習需求</a:t>
                </a:r>
                <a:r>
                  <a:rPr lang="zh-TW" altLang="en-US" dirty="0"/>
                  <a:t>有</a:t>
                </a:r>
                <a:r>
                  <a:rPr lang="zh-TW" altLang="zh-TW" dirty="0"/>
                  <a:t>明顯感受。</a:t>
                </a:r>
              </a:p>
              <a:p>
                <a:pPr marL="1485900" lvl="2">
                  <a:buFont typeface="Arial" panose="020B0604020202020204" pitchFamily="34" charset="0"/>
                  <a:buChar char="•"/>
                </a:pPr>
                <a14:m>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𝐻</m:t>
                        </m:r>
                      </m:e>
                      <m:sub>
                        <m:r>
                          <a:rPr lang="en-US" altLang="zh-TW" i="1">
                            <a:latin typeface="Cambria Math" panose="02040503050406030204" pitchFamily="18" charset="0"/>
                          </a:rPr>
                          <m:t>1</m:t>
                        </m:r>
                      </m:sub>
                    </m:sSub>
                  </m:oMath>
                </a14:m>
                <a:r>
                  <a:rPr lang="zh-TW" altLang="zh-TW" dirty="0"/>
                  <a:t>：受測者經過圖書館利用教育課程及六週學期時間，對圖書館電子資源館藏滿足自我學習需求有明顯感受。</a:t>
                </a:r>
              </a:p>
              <a:p>
                <a:pPr marL="1485900" lvl="2">
                  <a:buFont typeface="Arial" panose="020B0604020202020204" pitchFamily="34" charset="0"/>
                  <a:buChar char="•"/>
                </a:pPr>
                <a:endParaRPr lang="en-US" altLang="zh-TW" dirty="0"/>
              </a:p>
              <a:p>
                <a:pPr marL="1485900" lvl="2">
                  <a:buFont typeface="Arial" panose="020B0604020202020204" pitchFamily="34" charset="0"/>
                  <a:buChar char="•"/>
                </a:pPr>
                <a:endParaRPr lang="en-US" altLang="zh-TW" dirty="0"/>
              </a:p>
              <a:p>
                <a:pPr marL="1485900" lvl="2">
                  <a:buFont typeface="Arial" panose="020B0604020202020204" pitchFamily="34" charset="0"/>
                  <a:buChar char="•"/>
                </a:pPr>
                <a:endParaRPr lang="en-US" altLang="zh-TW" dirty="0"/>
              </a:p>
              <a:p>
                <a:pPr marL="1485900" lvl="2">
                  <a:buFont typeface="Arial" panose="020B0604020202020204" pitchFamily="34" charset="0"/>
                  <a:buChar char="•"/>
                </a:pPr>
                <a:endParaRPr lang="en-US" altLang="zh-TW" dirty="0"/>
              </a:p>
              <a:p>
                <a:pPr marL="1485900" lvl="2">
                  <a:buFont typeface="Arial" panose="020B0604020202020204" pitchFamily="34" charset="0"/>
                  <a:buChar char="•"/>
                </a:pPr>
                <a:endParaRPr lang="en-US" altLang="zh-TW" dirty="0"/>
              </a:p>
              <a:p>
                <a:pPr marL="1485900" lvl="2">
                  <a:buFont typeface="Arial" panose="020B0604020202020204" pitchFamily="34" charset="0"/>
                  <a:buChar char="•"/>
                </a:pPr>
                <a:endParaRPr lang="en-US" altLang="zh-TW" dirty="0"/>
              </a:p>
              <a:p>
                <a:pPr marL="1485900" lvl="2">
                  <a:buFont typeface="Arial" panose="020B0604020202020204" pitchFamily="34" charset="0"/>
                  <a:buChar char="•"/>
                </a:pPr>
                <a:r>
                  <a:rPr lang="zh-TW" altLang="zh-TW" dirty="0"/>
                  <a:t>檢定結果顯著性</a:t>
                </a:r>
                <a:r>
                  <a:rPr lang="en-US" altLang="zh-TW" dirty="0"/>
                  <a:t>P</a:t>
                </a:r>
                <a:r>
                  <a:rPr lang="zh-TW" altLang="zh-TW" dirty="0"/>
                  <a:t>值</a:t>
                </a:r>
                <a:r>
                  <a:rPr lang="en-US" altLang="zh-TW" dirty="0"/>
                  <a:t> = 0.003368 &lt; 0.05</a:t>
                </a:r>
                <a:r>
                  <a:rPr lang="zh-TW" altLang="zh-TW" dirty="0"/>
                  <a:t>具顯著性，顯示此假設成立</a:t>
                </a:r>
                <a:r>
                  <a:rPr lang="zh-TW" altLang="en-US" dirty="0"/>
                  <a:t>。</a:t>
                </a:r>
                <a:endParaRPr lang="en-US" altLang="zh-TW" dirty="0"/>
              </a:p>
              <a:p>
                <a:pPr marL="1485900" lvl="2">
                  <a:buFont typeface="Arial" panose="020B0604020202020204" pitchFamily="34" charset="0"/>
                  <a:buChar char="•"/>
                </a:pPr>
                <a:r>
                  <a:rPr lang="zh-TW" altLang="zh-TW" dirty="0"/>
                  <a:t>圖書館利用教育課程及前後測</a:t>
                </a:r>
                <a:r>
                  <a:rPr lang="zh-TW" altLang="en-US" dirty="0"/>
                  <a:t>約</a:t>
                </a:r>
                <a:r>
                  <a:rPr lang="zh-TW" altLang="zh-TW" dirty="0"/>
                  <a:t>六週</a:t>
                </a:r>
                <a:r>
                  <a:rPr lang="zh-TW" altLang="en-US" dirty="0"/>
                  <a:t>學期週</a:t>
                </a:r>
                <a:r>
                  <a:rPr lang="zh-TW" altLang="zh-TW" dirty="0"/>
                  <a:t>時間，對受測者使用圖書館電子資源滿足自我學習需求具有影響力。</a:t>
                </a:r>
                <a:endParaRPr lang="zh-TW" altLang="en-US" dirty="0"/>
              </a:p>
            </p:txBody>
          </p:sp>
        </mc:Choice>
        <mc:Fallback xmlns="">
          <p:sp>
            <p:nvSpPr>
              <p:cNvPr id="3" name="文字版面配置區 2">
                <a:extLst>
                  <a:ext uri="{FF2B5EF4-FFF2-40B4-BE49-F238E27FC236}">
                    <a16:creationId xmlns:a16="http://schemas.microsoft.com/office/drawing/2014/main" id="{4F547EF0-6EAE-459F-97AF-040056FF49ED}"/>
                  </a:ext>
                </a:extLst>
              </p:cNvPr>
              <p:cNvSpPr>
                <a:spLocks noGrp="1" noRot="1" noChangeAspect="1" noMove="1" noResize="1" noEditPoints="1" noAdjustHandles="1" noChangeArrowheads="1" noChangeShapeType="1" noTextEdit="1"/>
              </p:cNvSpPr>
              <p:nvPr>
                <p:ph type="body" idx="1"/>
              </p:nvPr>
            </p:nvSpPr>
            <p:spPr>
              <a:blipFill>
                <a:blip r:embed="rId2"/>
                <a:stretch>
                  <a:fillRect t="-41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07CC2EF9-634F-409E-8B6D-B352B59CB0E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18</a:t>
            </a:fld>
            <a:endParaRPr lang="zh-TW" altLang="en-US"/>
          </a:p>
        </p:txBody>
      </p:sp>
      <p:pic>
        <p:nvPicPr>
          <p:cNvPr id="6" name="圖片 5">
            <a:extLst>
              <a:ext uri="{FF2B5EF4-FFF2-40B4-BE49-F238E27FC236}">
                <a16:creationId xmlns:a16="http://schemas.microsoft.com/office/drawing/2014/main" id="{9112ABA6-7E32-4D5A-B637-5E2FACE0BB0D}"/>
              </a:ext>
            </a:extLst>
          </p:cNvPr>
          <p:cNvPicPr>
            <a:picLocks noChangeAspect="1"/>
          </p:cNvPicPr>
          <p:nvPr/>
        </p:nvPicPr>
        <p:blipFill>
          <a:blip r:embed="rId3"/>
          <a:stretch>
            <a:fillRect/>
          </a:stretch>
        </p:blipFill>
        <p:spPr>
          <a:xfrm>
            <a:off x="2450042" y="3659982"/>
            <a:ext cx="7291916" cy="1329702"/>
          </a:xfrm>
          <a:prstGeom prst="rect">
            <a:avLst/>
          </a:prstGeom>
        </p:spPr>
      </p:pic>
    </p:spTree>
    <p:extLst>
      <p:ext uri="{BB962C8B-B14F-4D97-AF65-F5344CB8AC3E}">
        <p14:creationId xmlns:p14="http://schemas.microsoft.com/office/powerpoint/2010/main" val="58151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B04DC4-2335-4015-A1C6-6737BA1A45E9}"/>
              </a:ext>
            </a:extLst>
          </p:cNvPr>
          <p:cNvSpPr>
            <a:spLocks noGrp="1"/>
          </p:cNvSpPr>
          <p:nvPr>
            <p:ph type="title"/>
          </p:nvPr>
        </p:nvSpPr>
        <p:spPr/>
        <p:txBody>
          <a:bodyPr/>
          <a:lstStyle/>
          <a:p>
            <a:r>
              <a:rPr lang="zh-TW" altLang="en-US" dirty="0"/>
              <a:t>五、研究結果與分析</a:t>
            </a:r>
          </a:p>
        </p:txBody>
      </p:sp>
      <p:sp>
        <p:nvSpPr>
          <p:cNvPr id="4" name="投影片編號版面配置區 3">
            <a:extLst>
              <a:ext uri="{FF2B5EF4-FFF2-40B4-BE49-F238E27FC236}">
                <a16:creationId xmlns:a16="http://schemas.microsoft.com/office/drawing/2014/main" id="{62424699-AC04-42D3-8DB8-2CB33B07FA0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19</a:t>
            </a:fld>
            <a:endParaRPr lang="zh-TW" altLang="en-US"/>
          </a:p>
        </p:txBody>
      </p:sp>
      <p:graphicFrame>
        <p:nvGraphicFramePr>
          <p:cNvPr id="5" name="圖表 4">
            <a:extLst>
              <a:ext uri="{FF2B5EF4-FFF2-40B4-BE49-F238E27FC236}">
                <a16:creationId xmlns:a16="http://schemas.microsoft.com/office/drawing/2014/main" id="{CD9BDB99-050F-4E01-8441-77EFD17F7E2C}"/>
              </a:ext>
            </a:extLst>
          </p:cNvPr>
          <p:cNvGraphicFramePr/>
          <p:nvPr>
            <p:extLst>
              <p:ext uri="{D42A27DB-BD31-4B8C-83A1-F6EECF244321}">
                <p14:modId xmlns:p14="http://schemas.microsoft.com/office/powerpoint/2010/main" val="4031279501"/>
              </p:ext>
            </p:extLst>
          </p:nvPr>
        </p:nvGraphicFramePr>
        <p:xfrm>
          <a:off x="789982" y="1816101"/>
          <a:ext cx="8913284" cy="4626550"/>
        </p:xfrm>
        <a:graphic>
          <a:graphicData uri="http://schemas.openxmlformats.org/drawingml/2006/chart">
            <c:chart xmlns:c="http://schemas.openxmlformats.org/drawingml/2006/chart" xmlns:r="http://schemas.openxmlformats.org/officeDocument/2006/relationships" r:id="rId2"/>
          </a:graphicData>
        </a:graphic>
      </p:graphicFrame>
      <p:sp>
        <p:nvSpPr>
          <p:cNvPr id="6" name="箭號: 弧形上彎 5">
            <a:extLst>
              <a:ext uri="{FF2B5EF4-FFF2-40B4-BE49-F238E27FC236}">
                <a16:creationId xmlns:a16="http://schemas.microsoft.com/office/drawing/2014/main" id="{125E2806-939E-46FF-B5EB-B93067A3A321}"/>
              </a:ext>
            </a:extLst>
          </p:cNvPr>
          <p:cNvSpPr/>
          <p:nvPr/>
        </p:nvSpPr>
        <p:spPr>
          <a:xfrm rot="18033744">
            <a:off x="8570522" y="3867720"/>
            <a:ext cx="303589" cy="17361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 name="箭號: 弧形上彎 6">
            <a:extLst>
              <a:ext uri="{FF2B5EF4-FFF2-40B4-BE49-F238E27FC236}">
                <a16:creationId xmlns:a16="http://schemas.microsoft.com/office/drawing/2014/main" id="{67B54F0B-FA46-4EEB-A269-DC83E0DF4102}"/>
              </a:ext>
            </a:extLst>
          </p:cNvPr>
          <p:cNvSpPr/>
          <p:nvPr/>
        </p:nvSpPr>
        <p:spPr>
          <a:xfrm rot="18033744">
            <a:off x="9067939" y="5323391"/>
            <a:ext cx="303589" cy="17361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1" name="語音泡泡: 圓角矩形 10">
            <a:extLst>
              <a:ext uri="{FF2B5EF4-FFF2-40B4-BE49-F238E27FC236}">
                <a16:creationId xmlns:a16="http://schemas.microsoft.com/office/drawing/2014/main" id="{3BD09385-19DE-4637-8865-C7D136DC415B}"/>
              </a:ext>
            </a:extLst>
          </p:cNvPr>
          <p:cNvSpPr/>
          <p:nvPr/>
        </p:nvSpPr>
        <p:spPr>
          <a:xfrm>
            <a:off x="8237133" y="1874106"/>
            <a:ext cx="3609851" cy="1651621"/>
          </a:xfrm>
          <a:prstGeom prst="wedgeRoundRectCallout">
            <a:avLst>
              <a:gd name="adj1" fmla="val -27869"/>
              <a:gd name="adj2" fmla="val 794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1800" dirty="0">
                <a:latin typeface="微軟正黑體" panose="020B0604030504040204" pitchFamily="34" charset="-120"/>
                <a:ea typeface="微軟正黑體" panose="020B0604030504040204" pitchFamily="34" charset="-120"/>
              </a:rPr>
              <a:t>受測者較希望有廣泛的閱讀主題，也能接受圖書館提供資源管道自行找尋所需資訊資源的輔助方式</a:t>
            </a:r>
            <a:endParaRPr lang="zh-TW" altLang="en-US"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5742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609600" y="152718"/>
            <a:ext cx="77216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Arial Black"/>
              <a:buNone/>
            </a:pPr>
            <a:r>
              <a:rPr lang="zh-TW"/>
              <a:t>大綱</a:t>
            </a:r>
            <a:endParaRPr dirty="0"/>
          </a:p>
        </p:txBody>
      </p:sp>
      <p:sp>
        <p:nvSpPr>
          <p:cNvPr id="103" name="Google Shape;103;p2"/>
          <p:cNvSpPr txBox="1">
            <a:spLocks noGrp="1"/>
          </p:cNvSpPr>
          <p:nvPr>
            <p:ph type="body" idx="1"/>
          </p:nvPr>
        </p:nvSpPr>
        <p:spPr>
          <a:xfrm>
            <a:off x="1063902" y="1574800"/>
            <a:ext cx="10152738" cy="4525963"/>
          </a:xfrm>
          <a:prstGeom prst="rect">
            <a:avLst/>
          </a:prstGeom>
          <a:noFill/>
          <a:ln>
            <a:noFill/>
          </a:ln>
        </p:spPr>
        <p:txBody>
          <a:bodyPr spcFirstLastPara="1" wrap="square" lIns="91425" tIns="45700" rIns="91425" bIns="45700" anchor="t" anchorCtr="0">
            <a:normAutofit/>
          </a:bodyPr>
          <a:lstStyle/>
          <a:p>
            <a:pPr marL="1174750" lvl="1" indent="-717550">
              <a:lnSpc>
                <a:spcPct val="250000"/>
              </a:lnSpc>
              <a:spcBef>
                <a:spcPts val="0"/>
              </a:spcBef>
              <a:buClr>
                <a:schemeClr val="dk1"/>
              </a:buClr>
              <a:buSzPts val="2800"/>
              <a:buNone/>
            </a:pPr>
            <a:r>
              <a:rPr lang="zh-TW" altLang="en-US" sz="3600" dirty="0"/>
              <a:t>壹</a:t>
            </a:r>
            <a:r>
              <a:rPr lang="zh-TW" sz="3600" dirty="0"/>
              <a:t>、中興大學電子資源使用成效行動研究計畫</a:t>
            </a:r>
            <a:endParaRPr sz="3600" dirty="0"/>
          </a:p>
          <a:p>
            <a:pPr marL="1174750" lvl="1" indent="-717550">
              <a:lnSpc>
                <a:spcPct val="250000"/>
              </a:lnSpc>
              <a:spcBef>
                <a:spcPts val="1160"/>
              </a:spcBef>
              <a:buClr>
                <a:schemeClr val="dk1"/>
              </a:buClr>
              <a:buSzPts val="2800"/>
              <a:buNone/>
            </a:pPr>
            <a:r>
              <a:rPr lang="zh-TW" altLang="en-US" sz="3600" dirty="0"/>
              <a:t>貳</a:t>
            </a:r>
            <a:r>
              <a:rPr lang="zh-TW" sz="3600" dirty="0"/>
              <a:t>、國外參考案例</a:t>
            </a:r>
            <a:endParaRPr sz="3600" dirty="0">
              <a:solidFill>
                <a:schemeClr val="accent1"/>
              </a:solidFill>
            </a:endParaRPr>
          </a:p>
        </p:txBody>
      </p:sp>
      <p:sp>
        <p:nvSpPr>
          <p:cNvPr id="104" name="Google Shape;104;p2"/>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tLang="zh-TW"/>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B30B75-9B8D-4261-8EA7-220CB1F531C1}"/>
              </a:ext>
            </a:extLst>
          </p:cNvPr>
          <p:cNvSpPr>
            <a:spLocks noGrp="1"/>
          </p:cNvSpPr>
          <p:nvPr>
            <p:ph type="title"/>
          </p:nvPr>
        </p:nvSpPr>
        <p:spPr/>
        <p:txBody>
          <a:bodyPr/>
          <a:lstStyle/>
          <a:p>
            <a:r>
              <a:rPr lang="zh-TW" altLang="en-US" dirty="0"/>
              <a:t>五、研究結果與分析</a:t>
            </a:r>
          </a:p>
        </p:txBody>
      </p:sp>
      <mc:AlternateContent xmlns:mc="http://schemas.openxmlformats.org/markup-compatibility/2006" xmlns:a14="http://schemas.microsoft.com/office/drawing/2010/main">
        <mc:Choice Requires="a14">
          <p:sp>
            <p:nvSpPr>
              <p:cNvPr id="3" name="文字版面配置區 2">
                <a:extLst>
                  <a:ext uri="{FF2B5EF4-FFF2-40B4-BE49-F238E27FC236}">
                    <a16:creationId xmlns:a16="http://schemas.microsoft.com/office/drawing/2014/main" id="{B71A08DC-0F60-48C7-B048-08522518EA4A}"/>
                  </a:ext>
                </a:extLst>
              </p:cNvPr>
              <p:cNvSpPr>
                <a:spLocks noGrp="1"/>
              </p:cNvSpPr>
              <p:nvPr>
                <p:ph type="body" idx="1"/>
              </p:nvPr>
            </p:nvSpPr>
            <p:spPr>
              <a:xfrm>
                <a:off x="609600" y="1752601"/>
                <a:ext cx="10993968" cy="4373563"/>
              </a:xfrm>
            </p:spPr>
            <p:txBody>
              <a:bodyPr/>
              <a:lstStyle/>
              <a:p>
                <a:pPr marL="571500" indent="-342900">
                  <a:buFont typeface="Arial" panose="020B0604020202020204" pitchFamily="34" charset="0"/>
                  <a:buChar char="•"/>
                </a:pPr>
                <a:r>
                  <a:rPr lang="zh-TW" altLang="en-US" dirty="0"/>
                  <a:t>資訊素養構面</a:t>
                </a:r>
                <a:endParaRPr lang="en-US" altLang="zh-TW" dirty="0"/>
              </a:p>
              <a:p>
                <a:pPr marL="1028700" lvl="1">
                  <a:buFont typeface="Arial" panose="020B0604020202020204" pitchFamily="34" charset="0"/>
                  <a:buChar char="•"/>
                </a:pPr>
                <a:r>
                  <a:rPr lang="zh-TW" altLang="en-US" dirty="0"/>
                  <a:t>利</a:t>
                </a:r>
                <a:r>
                  <a:rPr lang="zh-TW" altLang="zh-TW" dirty="0"/>
                  <a:t>用成對樣本</a:t>
                </a:r>
                <a:r>
                  <a:rPr lang="en-US" altLang="zh-TW" dirty="0"/>
                  <a:t>T</a:t>
                </a:r>
                <a:r>
                  <a:rPr lang="zh-TW" altLang="zh-TW" dirty="0"/>
                  <a:t>檢定分析圖書館利用教育課程及六週學期時間是否有呈現顯著差異</a:t>
                </a:r>
                <a:endParaRPr lang="en-US" altLang="zh-TW" dirty="0"/>
              </a:p>
              <a:p>
                <a:pPr marL="1028700" lvl="1">
                  <a:buFont typeface="Arial" panose="020B0604020202020204" pitchFamily="34" charset="0"/>
                  <a:buChar char="•"/>
                </a:pPr>
                <a:r>
                  <a:rPr lang="zh-TW" altLang="en-US" dirty="0"/>
                  <a:t>假設</a:t>
                </a:r>
                <a:endParaRPr lang="en-US" altLang="zh-TW" dirty="0"/>
              </a:p>
              <a:p>
                <a:pPr marL="1485900" lvl="2">
                  <a:buFont typeface="Arial" panose="020B0604020202020204" pitchFamily="34" charset="0"/>
                  <a:buChar char="•"/>
                </a:pPr>
                <a14:m>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𝐻</m:t>
                        </m:r>
                      </m:e>
                      <m:sub>
                        <m:r>
                          <a:rPr lang="en-US" altLang="zh-TW" i="1">
                            <a:latin typeface="Cambria Math" panose="02040503050406030204" pitchFamily="18" charset="0"/>
                          </a:rPr>
                          <m:t>0</m:t>
                        </m:r>
                      </m:sub>
                    </m:sSub>
                  </m:oMath>
                </a14:m>
                <a:r>
                  <a:rPr lang="zh-TW" altLang="zh-TW" dirty="0"/>
                  <a:t>：受測者參與圖書館利用教育課程及</a:t>
                </a:r>
                <a:r>
                  <a:rPr lang="zh-TW" altLang="en-US" dirty="0"/>
                  <a:t>六</a:t>
                </a:r>
                <a:r>
                  <a:rPr lang="zh-TW" altLang="zh-TW" dirty="0"/>
                  <a:t>週學期時間，對以下資訊素養問項沒有差異。</a:t>
                </a:r>
              </a:p>
              <a:p>
                <a:pPr marL="1485900" lvl="2">
                  <a:buFont typeface="Arial" panose="020B0604020202020204" pitchFamily="34" charset="0"/>
                  <a:buChar char="•"/>
                </a:pPr>
                <a14:m>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𝐻</m:t>
                        </m:r>
                      </m:e>
                      <m:sub>
                        <m:r>
                          <a:rPr lang="en-US" altLang="zh-TW" i="1">
                            <a:latin typeface="Cambria Math" panose="02040503050406030204" pitchFamily="18" charset="0"/>
                          </a:rPr>
                          <m:t>1</m:t>
                        </m:r>
                      </m:sub>
                    </m:sSub>
                  </m:oMath>
                </a14:m>
                <a:r>
                  <a:rPr lang="zh-TW" altLang="zh-TW" dirty="0"/>
                  <a:t>：受測者參與圖書館利用教育課程及</a:t>
                </a:r>
                <a:r>
                  <a:rPr lang="zh-TW" altLang="en-US" dirty="0"/>
                  <a:t>六</a:t>
                </a:r>
                <a:r>
                  <a:rPr lang="zh-TW" altLang="zh-TW" dirty="0"/>
                  <a:t>週學期時間，對以下資訊素養問項具有差異。</a:t>
                </a:r>
              </a:p>
            </p:txBody>
          </p:sp>
        </mc:Choice>
        <mc:Fallback xmlns="">
          <p:sp>
            <p:nvSpPr>
              <p:cNvPr id="3" name="文字版面配置區 2">
                <a:extLst>
                  <a:ext uri="{FF2B5EF4-FFF2-40B4-BE49-F238E27FC236}">
                    <a16:creationId xmlns:a16="http://schemas.microsoft.com/office/drawing/2014/main" id="{B71A08DC-0F60-48C7-B048-08522518EA4A}"/>
                  </a:ext>
                </a:extLst>
              </p:cNvPr>
              <p:cNvSpPr>
                <a:spLocks noGrp="1" noRot="1" noChangeAspect="1" noMove="1" noResize="1" noEditPoints="1" noAdjustHandles="1" noChangeArrowheads="1" noChangeShapeType="1" noTextEdit="1"/>
              </p:cNvSpPr>
              <p:nvPr>
                <p:ph type="body" idx="1"/>
              </p:nvPr>
            </p:nvSpPr>
            <p:spPr>
              <a:xfrm>
                <a:off x="609600" y="1752601"/>
                <a:ext cx="10993968" cy="4373563"/>
              </a:xfrm>
              <a:blipFill>
                <a:blip r:embed="rId2"/>
                <a:stretch>
                  <a:fillRect/>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1D50A9B-9AD1-4ADE-A1F0-D73AF27C651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20</a:t>
            </a:fld>
            <a:endParaRPr lang="zh-TW" altLang="en-US"/>
          </a:p>
        </p:txBody>
      </p:sp>
      <p:pic>
        <p:nvPicPr>
          <p:cNvPr id="5" name="圖片 4">
            <a:extLst>
              <a:ext uri="{FF2B5EF4-FFF2-40B4-BE49-F238E27FC236}">
                <a16:creationId xmlns:a16="http://schemas.microsoft.com/office/drawing/2014/main" id="{9C5CE5DD-784D-4FDB-93DF-951AEBB3DCE7}"/>
              </a:ext>
            </a:extLst>
          </p:cNvPr>
          <p:cNvPicPr>
            <a:picLocks noChangeAspect="1"/>
          </p:cNvPicPr>
          <p:nvPr/>
        </p:nvPicPr>
        <p:blipFill>
          <a:blip r:embed="rId3"/>
          <a:stretch>
            <a:fillRect/>
          </a:stretch>
        </p:blipFill>
        <p:spPr>
          <a:xfrm>
            <a:off x="2034893" y="3624794"/>
            <a:ext cx="8122214" cy="2819100"/>
          </a:xfrm>
          <a:prstGeom prst="rect">
            <a:avLst/>
          </a:prstGeom>
        </p:spPr>
      </p:pic>
    </p:spTree>
    <p:extLst>
      <p:ext uri="{BB962C8B-B14F-4D97-AF65-F5344CB8AC3E}">
        <p14:creationId xmlns:p14="http://schemas.microsoft.com/office/powerpoint/2010/main" val="18540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B7E2DB-BB22-4B3A-B831-494BA0E47C67}"/>
              </a:ext>
            </a:extLst>
          </p:cNvPr>
          <p:cNvSpPr>
            <a:spLocks noGrp="1"/>
          </p:cNvSpPr>
          <p:nvPr>
            <p:ph type="title"/>
          </p:nvPr>
        </p:nvSpPr>
        <p:spPr/>
        <p:txBody>
          <a:bodyPr/>
          <a:lstStyle/>
          <a:p>
            <a:r>
              <a:rPr lang="zh-TW" altLang="en-US" dirty="0"/>
              <a:t>五、研究結果與分析</a:t>
            </a:r>
          </a:p>
        </p:txBody>
      </p:sp>
      <p:sp>
        <p:nvSpPr>
          <p:cNvPr id="3" name="文字版面配置區 2">
            <a:extLst>
              <a:ext uri="{FF2B5EF4-FFF2-40B4-BE49-F238E27FC236}">
                <a16:creationId xmlns:a16="http://schemas.microsoft.com/office/drawing/2014/main" id="{BAA2D962-9FA2-4B95-B140-3AFAC0ABCE47}"/>
              </a:ext>
            </a:extLst>
          </p:cNvPr>
          <p:cNvSpPr>
            <a:spLocks noGrp="1"/>
          </p:cNvSpPr>
          <p:nvPr>
            <p:ph type="body" idx="1"/>
          </p:nvPr>
        </p:nvSpPr>
        <p:spPr>
          <a:xfrm>
            <a:off x="7102988" y="1638301"/>
            <a:ext cx="4500580" cy="3200400"/>
          </a:xfrm>
        </p:spPr>
        <p:txBody>
          <a:bodyPr>
            <a:normAutofit/>
          </a:bodyPr>
          <a:lstStyle/>
          <a:p>
            <a:pPr marL="571500" indent="-342900">
              <a:lnSpc>
                <a:spcPct val="150000"/>
              </a:lnSpc>
              <a:buFont typeface="Arial" panose="020B0604020202020204" pitchFamily="34" charset="0"/>
              <a:buChar char="•"/>
            </a:pPr>
            <a:r>
              <a:rPr lang="zh-TW" altLang="en-US" dirty="0"/>
              <a:t>受測者的資訊素養研究結果分析</a:t>
            </a:r>
            <a:endParaRPr lang="en-US" altLang="zh-TW" dirty="0"/>
          </a:p>
          <a:p>
            <a:pPr marL="1028700" lvl="1">
              <a:lnSpc>
                <a:spcPct val="150000"/>
              </a:lnSpc>
              <a:buFont typeface="Arial" panose="020B0604020202020204" pitchFamily="34" charset="0"/>
              <a:buChar char="•"/>
            </a:pPr>
            <a:r>
              <a:rPr lang="zh-TW" altLang="zh-TW" sz="1800" dirty="0"/>
              <a:t>對於資訊取得偏好具便利性的網路資源</a:t>
            </a:r>
            <a:endParaRPr lang="en-US" altLang="zh-TW" sz="1800" dirty="0"/>
          </a:p>
          <a:p>
            <a:pPr marL="1028700" lvl="1">
              <a:lnSpc>
                <a:spcPct val="150000"/>
              </a:lnSpc>
              <a:buFont typeface="Arial" panose="020B0604020202020204" pitchFamily="34" charset="0"/>
              <a:buChar char="•"/>
            </a:pPr>
            <a:r>
              <a:rPr lang="zh-TW" altLang="zh-TW" sz="1800" dirty="0"/>
              <a:t>對於所需資訊的判斷力具有自信</a:t>
            </a:r>
            <a:endParaRPr lang="en-US" altLang="zh-TW" sz="1800" dirty="0"/>
          </a:p>
          <a:p>
            <a:pPr marL="1028700" lvl="1">
              <a:lnSpc>
                <a:spcPct val="150000"/>
              </a:lnSpc>
              <a:buFont typeface="Arial" panose="020B0604020202020204" pitchFamily="34" charset="0"/>
              <a:buChar char="•"/>
            </a:pPr>
            <a:r>
              <a:rPr lang="zh-TW" altLang="zh-TW" sz="1800" dirty="0"/>
              <a:t>對資訊正確性的判斷力具有自覺</a:t>
            </a:r>
            <a:endParaRPr lang="en-US" altLang="zh-TW" sz="1800" dirty="0"/>
          </a:p>
          <a:p>
            <a:pPr marL="1028700" lvl="1">
              <a:lnSpc>
                <a:spcPct val="150000"/>
              </a:lnSpc>
              <a:buFont typeface="Arial" panose="020B0604020202020204" pitchFamily="34" charset="0"/>
              <a:buChar char="•"/>
            </a:pPr>
            <a:r>
              <a:rPr lang="zh-TW" altLang="en-US" sz="1800" dirty="0"/>
              <a:t>對</a:t>
            </a:r>
            <a:r>
              <a:rPr lang="zh-TW" altLang="zh-TW" sz="1800" dirty="0"/>
              <a:t>自身資訊查證能力</a:t>
            </a:r>
            <a:r>
              <a:rPr lang="zh-TW" altLang="en-US" sz="1800" dirty="0"/>
              <a:t>感到</a:t>
            </a:r>
            <a:r>
              <a:rPr lang="zh-TW" altLang="zh-TW" sz="1800" dirty="0"/>
              <a:t>不足</a:t>
            </a:r>
            <a:endParaRPr lang="zh-TW" altLang="en-US" sz="1800" dirty="0"/>
          </a:p>
        </p:txBody>
      </p:sp>
      <p:sp>
        <p:nvSpPr>
          <p:cNvPr id="4" name="投影片編號版面配置區 3">
            <a:extLst>
              <a:ext uri="{FF2B5EF4-FFF2-40B4-BE49-F238E27FC236}">
                <a16:creationId xmlns:a16="http://schemas.microsoft.com/office/drawing/2014/main" id="{88948491-E90F-4106-A47D-3B5AFAE136A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21</a:t>
            </a:fld>
            <a:endParaRPr lang="zh-TW" altLang="en-US"/>
          </a:p>
        </p:txBody>
      </p:sp>
      <p:pic>
        <p:nvPicPr>
          <p:cNvPr id="5" name="圖片 4">
            <a:extLst>
              <a:ext uri="{FF2B5EF4-FFF2-40B4-BE49-F238E27FC236}">
                <a16:creationId xmlns:a16="http://schemas.microsoft.com/office/drawing/2014/main" id="{FC742BBB-906A-4B76-91D9-74164A148F0F}"/>
              </a:ext>
            </a:extLst>
          </p:cNvPr>
          <p:cNvPicPr>
            <a:picLocks noChangeAspect="1"/>
          </p:cNvPicPr>
          <p:nvPr/>
        </p:nvPicPr>
        <p:blipFill>
          <a:blip r:embed="rId2"/>
          <a:stretch>
            <a:fillRect/>
          </a:stretch>
        </p:blipFill>
        <p:spPr>
          <a:xfrm>
            <a:off x="380642" y="1638301"/>
            <a:ext cx="6722346" cy="4791914"/>
          </a:xfrm>
          <a:prstGeom prst="rect">
            <a:avLst/>
          </a:prstGeom>
        </p:spPr>
      </p:pic>
      <p:cxnSp>
        <p:nvCxnSpPr>
          <p:cNvPr id="7" name="直線接點 6">
            <a:extLst>
              <a:ext uri="{FF2B5EF4-FFF2-40B4-BE49-F238E27FC236}">
                <a16:creationId xmlns:a16="http://schemas.microsoft.com/office/drawing/2014/main" id="{CA34BB59-C21B-4784-8E45-0CF0FA9B7619}"/>
              </a:ext>
            </a:extLst>
          </p:cNvPr>
          <p:cNvCxnSpPr/>
          <p:nvPr/>
        </p:nvCxnSpPr>
        <p:spPr>
          <a:xfrm>
            <a:off x="6451600" y="4711700"/>
            <a:ext cx="587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0801E772-1389-4B3A-81FE-7E8C42F6AC2C}"/>
              </a:ext>
            </a:extLst>
          </p:cNvPr>
          <p:cNvCxnSpPr/>
          <p:nvPr/>
        </p:nvCxnSpPr>
        <p:spPr>
          <a:xfrm>
            <a:off x="6464300" y="5930900"/>
            <a:ext cx="587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007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09600" y="152718"/>
            <a:ext cx="77216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Arial Black"/>
              <a:buNone/>
            </a:pPr>
            <a:r>
              <a:rPr lang="zh-TW" altLang="en-US" dirty="0"/>
              <a:t>六、</a:t>
            </a:r>
            <a:r>
              <a:rPr lang="zh-TW" dirty="0"/>
              <a:t>研究結論</a:t>
            </a:r>
            <a:r>
              <a:rPr lang="zh-TW" altLang="en-US" dirty="0"/>
              <a:t>與建議</a:t>
            </a:r>
            <a:endParaRPr dirty="0"/>
          </a:p>
        </p:txBody>
      </p:sp>
      <p:sp>
        <p:nvSpPr>
          <p:cNvPr id="130" name="Google Shape;130;p6"/>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ltLang="zh-TW"/>
              <a:t>22</a:t>
            </a:fld>
            <a:endParaRPr dirty="0"/>
          </a:p>
        </p:txBody>
      </p:sp>
      <p:sp>
        <p:nvSpPr>
          <p:cNvPr id="131" name="Google Shape;131;p6"/>
          <p:cNvSpPr txBox="1">
            <a:spLocks noGrp="1"/>
          </p:cNvSpPr>
          <p:nvPr>
            <p:ph type="body" idx="1"/>
          </p:nvPr>
        </p:nvSpPr>
        <p:spPr>
          <a:xfrm>
            <a:off x="609600" y="1752601"/>
            <a:ext cx="10993968" cy="4373700"/>
          </a:xfrm>
          <a:prstGeom prst="rect">
            <a:avLst/>
          </a:prstGeom>
        </p:spPr>
        <p:txBody>
          <a:bodyPr spcFirstLastPara="1" wrap="square" lIns="91425" tIns="45700" rIns="91425" bIns="45700" anchor="t" anchorCtr="0">
            <a:noAutofit/>
          </a:bodyPr>
          <a:lstStyle/>
          <a:p>
            <a:pPr marL="342900" lvl="0" indent="-342900" algn="l" rtl="0">
              <a:spcBef>
                <a:spcPts val="360"/>
              </a:spcBef>
              <a:spcAft>
                <a:spcPts val="600"/>
              </a:spcAft>
              <a:buFont typeface="Arial" panose="020B0604020202020204" pitchFamily="34" charset="0"/>
              <a:buChar char="•"/>
            </a:pPr>
            <a:r>
              <a:rPr lang="zh-TW" altLang="en-US" dirty="0"/>
              <a:t>研究結論</a:t>
            </a:r>
            <a:endParaRPr lang="en-US" altLang="zh-TW" dirty="0"/>
          </a:p>
          <a:p>
            <a:pPr marL="800100" lvl="1">
              <a:spcBef>
                <a:spcPts val="360"/>
              </a:spcBef>
              <a:spcAft>
                <a:spcPts val="600"/>
              </a:spcAft>
              <a:buFont typeface="Arial" panose="020B0604020202020204" pitchFamily="34" charset="0"/>
              <a:buChar char="•"/>
            </a:pPr>
            <a:r>
              <a:rPr lang="zh-TW" altLang="en-US" dirty="0"/>
              <a:t>受測者習慣使用手機和電腦進行數位閱讀。</a:t>
            </a:r>
            <a:endParaRPr lang="en-US" altLang="zh-TW" dirty="0"/>
          </a:p>
          <a:p>
            <a:pPr marL="800100" lvl="1">
              <a:spcBef>
                <a:spcPts val="360"/>
              </a:spcBef>
              <a:spcAft>
                <a:spcPts val="600"/>
              </a:spcAft>
              <a:buFont typeface="Arial" panose="020B0604020202020204" pitchFamily="34" charset="0"/>
              <a:buChar char="•"/>
            </a:pPr>
            <a:r>
              <a:rPr lang="zh-TW" altLang="en-US" dirty="0"/>
              <a:t>數位閱讀的過程中，遇到使用問題會傾向自行解決。</a:t>
            </a:r>
            <a:endParaRPr lang="en-US" altLang="zh-TW" dirty="0"/>
          </a:p>
          <a:p>
            <a:pPr marL="800100" lvl="1">
              <a:spcBef>
                <a:spcPts val="360"/>
              </a:spcBef>
              <a:spcAft>
                <a:spcPts val="600"/>
              </a:spcAft>
              <a:buFont typeface="Arial" panose="020B0604020202020204" pitchFamily="34" charset="0"/>
              <a:buChar char="•"/>
            </a:pPr>
            <a:r>
              <a:rPr lang="zh-TW" altLang="en-US" dirty="0"/>
              <a:t>希望能簡化數位閱讀過程中操作流程，使數位閱讀更為便利。</a:t>
            </a:r>
            <a:endParaRPr lang="en-US" altLang="zh-TW" dirty="0"/>
          </a:p>
          <a:p>
            <a:pPr marL="800100" lvl="1">
              <a:spcBef>
                <a:spcPts val="360"/>
              </a:spcBef>
              <a:spcAft>
                <a:spcPts val="600"/>
              </a:spcAft>
              <a:buFont typeface="Arial" panose="020B0604020202020204" pitchFamily="34" charset="0"/>
              <a:buChar char="•"/>
            </a:pPr>
            <a:r>
              <a:rPr lang="zh-TW" altLang="en-US" dirty="0"/>
              <a:t>希望圖書館能提供具客觀性的書籍推薦資訊。</a:t>
            </a:r>
            <a:endParaRPr lang="en-US" altLang="zh-TW" dirty="0"/>
          </a:p>
          <a:p>
            <a:pPr marL="800100" lvl="1">
              <a:spcBef>
                <a:spcPts val="360"/>
              </a:spcBef>
              <a:spcAft>
                <a:spcPts val="600"/>
              </a:spcAft>
              <a:buFont typeface="Arial" panose="020B0604020202020204" pitchFamily="34" charset="0"/>
              <a:buChar char="•"/>
            </a:pPr>
            <a:r>
              <a:rPr lang="zh-TW" altLang="zh-TW" dirty="0"/>
              <a:t>對於本身的資訊素養能力具有自信且偏好取得具便利性的資源</a:t>
            </a:r>
            <a:r>
              <a:rPr lang="zh-TW" altLang="en-US" dirty="0"/>
              <a:t>。</a:t>
            </a:r>
            <a:endParaRPr lang="en-US" altLang="zh-TW" dirty="0"/>
          </a:p>
          <a:p>
            <a:pPr marL="342900" lvl="0" indent="-342900" algn="l" rtl="0">
              <a:spcBef>
                <a:spcPts val="360"/>
              </a:spcBef>
              <a:spcAft>
                <a:spcPts val="600"/>
              </a:spcAft>
              <a:buFont typeface="Arial" panose="020B0604020202020204" pitchFamily="34" charset="0"/>
              <a:buChar char="•"/>
            </a:pPr>
            <a:r>
              <a:rPr lang="zh-TW" altLang="en-US" dirty="0"/>
              <a:t>研究建議 </a:t>
            </a:r>
            <a:r>
              <a:rPr lang="en-US" altLang="zh-TW" dirty="0"/>
              <a:t>(1/2)</a:t>
            </a:r>
          </a:p>
          <a:p>
            <a:pPr marL="800100" lvl="1">
              <a:spcBef>
                <a:spcPts val="360"/>
              </a:spcBef>
              <a:spcAft>
                <a:spcPts val="600"/>
              </a:spcAft>
              <a:buFont typeface="Arial" panose="020B0604020202020204" pitchFamily="34" charset="0"/>
              <a:buChar char="•"/>
            </a:pPr>
            <a:r>
              <a:rPr lang="zh-TW" altLang="en-US" dirty="0"/>
              <a:t>受測者重視</a:t>
            </a:r>
            <a:r>
              <a:rPr lang="zh-TW" altLang="zh-TW" dirty="0"/>
              <a:t>數位閱讀的感官舒適度，</a:t>
            </a:r>
            <a:r>
              <a:rPr lang="zh-TW" altLang="en-US" dirty="0"/>
              <a:t>輔助數位閱讀的操作</a:t>
            </a:r>
            <a:r>
              <a:rPr lang="en-US" altLang="zh-TW" dirty="0"/>
              <a:t>/</a:t>
            </a:r>
            <a:r>
              <a:rPr lang="zh-TW" altLang="en-US" dirty="0"/>
              <a:t>閱讀介面和功能會影響使用意願，圖書館應關注相關發展，</a:t>
            </a:r>
            <a:r>
              <a:rPr lang="zh-TW" altLang="zh-TW" dirty="0"/>
              <a:t>未來可適度將讀者的數位閱讀需求供廠商參考</a:t>
            </a:r>
            <a:r>
              <a:rPr lang="zh-TW" altLang="en-US" dirty="0"/>
              <a:t>。</a:t>
            </a:r>
            <a:endParaRPr lang="en-US" altLang="zh-TW"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D38F58-877A-48A6-87F8-047D55AA9A2B}"/>
              </a:ext>
            </a:extLst>
          </p:cNvPr>
          <p:cNvSpPr>
            <a:spLocks noGrp="1"/>
          </p:cNvSpPr>
          <p:nvPr>
            <p:ph type="title"/>
          </p:nvPr>
        </p:nvSpPr>
        <p:spPr/>
        <p:txBody>
          <a:bodyPr/>
          <a:lstStyle/>
          <a:p>
            <a:r>
              <a:rPr lang="zh-TW" altLang="en-US" dirty="0"/>
              <a:t>六、</a:t>
            </a:r>
            <a:r>
              <a:rPr lang="zh-TW" altLang="zh-TW" dirty="0"/>
              <a:t>研究結論</a:t>
            </a:r>
            <a:r>
              <a:rPr lang="zh-TW" altLang="en-US" dirty="0"/>
              <a:t>與建議</a:t>
            </a:r>
          </a:p>
        </p:txBody>
      </p:sp>
      <p:sp>
        <p:nvSpPr>
          <p:cNvPr id="3" name="文字版面配置區 2">
            <a:extLst>
              <a:ext uri="{FF2B5EF4-FFF2-40B4-BE49-F238E27FC236}">
                <a16:creationId xmlns:a16="http://schemas.microsoft.com/office/drawing/2014/main" id="{71CA4A2A-F8BA-442A-A244-B53831B8377C}"/>
              </a:ext>
            </a:extLst>
          </p:cNvPr>
          <p:cNvSpPr>
            <a:spLocks noGrp="1"/>
          </p:cNvSpPr>
          <p:nvPr>
            <p:ph type="body" idx="1"/>
          </p:nvPr>
        </p:nvSpPr>
        <p:spPr>
          <a:xfrm>
            <a:off x="609598" y="1752601"/>
            <a:ext cx="10993969" cy="4952681"/>
          </a:xfrm>
        </p:spPr>
        <p:txBody>
          <a:bodyPr>
            <a:normAutofit lnSpcReduction="10000"/>
          </a:bodyPr>
          <a:lstStyle/>
          <a:p>
            <a:pPr marL="571500" indent="-342900">
              <a:buFont typeface="Arial" panose="020B0604020202020204" pitchFamily="34" charset="0"/>
              <a:buChar char="•"/>
            </a:pPr>
            <a:r>
              <a:rPr lang="zh-TW" altLang="en-US" dirty="0"/>
              <a:t>研究建議 </a:t>
            </a:r>
            <a:r>
              <a:rPr lang="en-US" altLang="zh-TW" dirty="0"/>
              <a:t>(2/2)</a:t>
            </a:r>
          </a:p>
          <a:p>
            <a:pPr marL="1028700" lvl="1">
              <a:buFont typeface="Arial" panose="020B0604020202020204" pitchFamily="34" charset="0"/>
              <a:buChar char="•"/>
            </a:pPr>
            <a:r>
              <a:rPr lang="zh-TW" altLang="en-US" dirty="0"/>
              <a:t>受測者具有相當程度的自主性，對於讀物的選擇較重視其主觀想法，且較信賴從客觀來源建議的資訊資源，此外，在遇到電子資源平台問題時，也傾向以不斷嘗試或找尋系統說明書等方式自行解決，圖書館可考慮提供多元主題的館藏推介及完善系統平台說明書等方式，協助讀者取用圖書館資源。</a:t>
            </a:r>
            <a:endParaRPr lang="en-US" altLang="zh-TW" dirty="0"/>
          </a:p>
          <a:p>
            <a:pPr marL="571500" indent="-342900">
              <a:buFont typeface="Arial" panose="020B0604020202020204" pitchFamily="34" charset="0"/>
              <a:buChar char="•"/>
            </a:pPr>
            <a:r>
              <a:rPr lang="zh-TW" altLang="en-US" dirty="0"/>
              <a:t>合作教師回饋</a:t>
            </a:r>
            <a:endParaRPr lang="en-US" altLang="zh-TW" dirty="0"/>
          </a:p>
          <a:p>
            <a:pPr marL="1028700" lvl="1">
              <a:buFont typeface="Arial" panose="020B0604020202020204" pitchFamily="34" charset="0"/>
              <a:buChar char="•"/>
            </a:pPr>
            <a:r>
              <a:rPr lang="zh-TW" altLang="en-US" dirty="0"/>
              <a:t>透過圖書館與校內學術單位合作，能夠有效推廣圖書館服務和電子資源館藏。</a:t>
            </a:r>
            <a:endParaRPr lang="en-US" altLang="zh-TW" dirty="0"/>
          </a:p>
          <a:p>
            <a:pPr marL="1028700" lvl="1">
              <a:buFont typeface="Arial" panose="020B0604020202020204" pitchFamily="34" charset="0"/>
              <a:buChar char="•"/>
            </a:pPr>
            <a:r>
              <a:rPr lang="zh-TW" altLang="en-US" dirty="0"/>
              <a:t>圖書館主動提供具可信度的資源供大學生作為學習來源，對學習表現有提升效果。</a:t>
            </a:r>
            <a:endParaRPr lang="en-US" altLang="zh-TW" dirty="0"/>
          </a:p>
          <a:p>
            <a:pPr marL="1028700" lvl="1">
              <a:buFont typeface="Arial" panose="020B0604020202020204" pitchFamily="34" charset="0"/>
              <a:buChar char="•"/>
            </a:pPr>
            <a:r>
              <a:rPr lang="zh-TW" altLang="en-US" dirty="0"/>
              <a:t>希望此合作模式可以持續且擴大推廣，讓更多師生受益。</a:t>
            </a:r>
            <a:endParaRPr lang="en-US" altLang="zh-TW" dirty="0"/>
          </a:p>
          <a:p>
            <a:pPr marL="571500">
              <a:buFont typeface="Arial" panose="020B0604020202020204" pitchFamily="34" charset="0"/>
              <a:buChar char="•"/>
            </a:pPr>
            <a:r>
              <a:rPr lang="zh-TW" altLang="en-US" dirty="0"/>
              <a:t>研究限制</a:t>
            </a:r>
            <a:endParaRPr lang="en-US" altLang="zh-TW" dirty="0"/>
          </a:p>
          <a:p>
            <a:pPr marL="1028700" lvl="1">
              <a:buFont typeface="Arial" panose="020B0604020202020204" pitchFamily="34" charset="0"/>
              <a:buChar char="•"/>
            </a:pPr>
            <a:r>
              <a:rPr lang="zh-TW" altLang="en-US" dirty="0"/>
              <a:t>研究對象僅針對本學期開設三個班級的同一通識課程修課學生進行取樣，各屬性樣本數有限。</a:t>
            </a:r>
            <a:endParaRPr lang="en-US" altLang="zh-TW" dirty="0"/>
          </a:p>
          <a:p>
            <a:pPr marL="1028700" lvl="1">
              <a:buFont typeface="Arial" panose="020B0604020202020204" pitchFamily="34" charset="0"/>
              <a:buChar char="•"/>
            </a:pPr>
            <a:r>
              <a:rPr lang="zh-TW" altLang="en-US" dirty="0"/>
              <a:t>配合</a:t>
            </a:r>
            <a:r>
              <a:rPr lang="zh-TW" altLang="zh-TW" dirty="0"/>
              <a:t>臺灣學術電子資源永續發展計畫</a:t>
            </a:r>
            <a:r>
              <a:rPr lang="zh-TW" altLang="en-US" dirty="0"/>
              <a:t>時程及學期課程時程安排，</a:t>
            </a:r>
            <a:r>
              <a:rPr lang="zh-TW" altLang="zh-TW" dirty="0"/>
              <a:t>整體施測時間</a:t>
            </a:r>
            <a:r>
              <a:rPr lang="zh-TW" altLang="en-US" dirty="0"/>
              <a:t>有所限制。</a:t>
            </a:r>
            <a:endParaRPr lang="en-US" altLang="zh-TW" dirty="0"/>
          </a:p>
        </p:txBody>
      </p:sp>
      <p:sp>
        <p:nvSpPr>
          <p:cNvPr id="4" name="投影片編號版面配置區 3">
            <a:extLst>
              <a:ext uri="{FF2B5EF4-FFF2-40B4-BE49-F238E27FC236}">
                <a16:creationId xmlns:a16="http://schemas.microsoft.com/office/drawing/2014/main" id="{68EDD708-B30F-421B-B9EF-1CA672DA5A6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23</a:t>
            </a:fld>
            <a:endParaRPr lang="zh-TW" altLang="en-US"/>
          </a:p>
        </p:txBody>
      </p:sp>
    </p:spTree>
    <p:extLst>
      <p:ext uri="{BB962C8B-B14F-4D97-AF65-F5344CB8AC3E}">
        <p14:creationId xmlns:p14="http://schemas.microsoft.com/office/powerpoint/2010/main" val="1522866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2342DFF4-9B70-4F34-9697-D85638B3BB71}"/>
              </a:ext>
            </a:extLst>
          </p:cNvPr>
          <p:cNvSpPr>
            <a:spLocks noGrp="1"/>
          </p:cNvSpPr>
          <p:nvPr>
            <p:ph type="title"/>
          </p:nvPr>
        </p:nvSpPr>
        <p:spPr/>
        <p:txBody>
          <a:bodyPr/>
          <a:lstStyle/>
          <a:p>
            <a:r>
              <a:rPr lang="zh-TW" altLang="en-US" dirty="0"/>
              <a:t>貳、國外參考案例</a:t>
            </a:r>
          </a:p>
        </p:txBody>
      </p:sp>
      <p:sp>
        <p:nvSpPr>
          <p:cNvPr id="2" name="文字版面配置區 1">
            <a:extLst>
              <a:ext uri="{FF2B5EF4-FFF2-40B4-BE49-F238E27FC236}">
                <a16:creationId xmlns:a16="http://schemas.microsoft.com/office/drawing/2014/main" id="{0BA43970-108F-4B2B-BC70-801F23DD102B}"/>
              </a:ext>
            </a:extLst>
          </p:cNvPr>
          <p:cNvSpPr>
            <a:spLocks noGrp="1"/>
          </p:cNvSpPr>
          <p:nvPr>
            <p:ph type="body" idx="1"/>
          </p:nvPr>
        </p:nvSpPr>
        <p:spPr/>
        <p:txBody>
          <a:bodyPr>
            <a:normAutofit/>
          </a:bodyPr>
          <a:lstStyle/>
          <a:p>
            <a:pPr>
              <a:lnSpc>
                <a:spcPct val="200000"/>
              </a:lnSpc>
            </a:pPr>
            <a:r>
              <a:rPr lang="zh-TW" altLang="en-US" sz="2400" dirty="0"/>
              <a:t>一、</a:t>
            </a:r>
            <a:r>
              <a:rPr lang="en-US" altLang="zh-TW" sz="2400" dirty="0"/>
              <a:t>ACRL Assessment in Action (</a:t>
            </a:r>
            <a:r>
              <a:rPr lang="en-US" altLang="zh-TW" sz="2400" dirty="0" err="1"/>
              <a:t>AiA</a:t>
            </a:r>
            <a:r>
              <a:rPr lang="en-US" altLang="zh-TW" sz="2400" dirty="0"/>
              <a:t>) </a:t>
            </a:r>
            <a:r>
              <a:rPr lang="zh-TW" altLang="en-US" sz="2400" dirty="0"/>
              <a:t>案例檢索平台</a:t>
            </a:r>
            <a:endParaRPr lang="en-US" altLang="zh-TW" sz="2400" dirty="0"/>
          </a:p>
          <a:p>
            <a:pPr>
              <a:lnSpc>
                <a:spcPct val="200000"/>
              </a:lnSpc>
            </a:pPr>
            <a:r>
              <a:rPr lang="zh-TW" altLang="en-US" sz="2400" dirty="0"/>
              <a:t>二、案例介紹 </a:t>
            </a:r>
            <a:r>
              <a:rPr lang="en-US" altLang="zh-TW" sz="2400" dirty="0"/>
              <a:t>–</a:t>
            </a:r>
            <a:r>
              <a:rPr lang="zh-TW" altLang="en-US" sz="2400" dirty="0"/>
              <a:t> 馬里蘭大學大學學院分校</a:t>
            </a:r>
            <a:endParaRPr lang="en-US" altLang="zh-TW" sz="2400" dirty="0"/>
          </a:p>
          <a:p>
            <a:pPr>
              <a:lnSpc>
                <a:spcPct val="200000"/>
              </a:lnSpc>
            </a:pPr>
            <a:r>
              <a:rPr lang="zh-TW" altLang="en-US" sz="2400" dirty="0"/>
              <a:t>三、案例介紹 </a:t>
            </a:r>
            <a:r>
              <a:rPr lang="en-US" altLang="zh-TW" sz="2400" dirty="0"/>
              <a:t>–</a:t>
            </a:r>
            <a:r>
              <a:rPr lang="zh-TW" altLang="en-US" sz="2400" dirty="0"/>
              <a:t> 東肯塔基大學</a:t>
            </a:r>
            <a:endParaRPr lang="en-US" altLang="zh-TW" sz="2400" dirty="0"/>
          </a:p>
          <a:p>
            <a:pPr>
              <a:lnSpc>
                <a:spcPct val="200000"/>
              </a:lnSpc>
            </a:pPr>
            <a:r>
              <a:rPr lang="zh-TW" altLang="en-US" sz="2400" dirty="0"/>
              <a:t>四、案例介紹 </a:t>
            </a:r>
            <a:r>
              <a:rPr lang="en-US" altLang="zh-TW" sz="2400" dirty="0"/>
              <a:t>–</a:t>
            </a:r>
            <a:r>
              <a:rPr lang="zh-TW" altLang="en-US" sz="2400" dirty="0"/>
              <a:t> 東北州立大學</a:t>
            </a:r>
          </a:p>
        </p:txBody>
      </p:sp>
      <p:sp>
        <p:nvSpPr>
          <p:cNvPr id="4" name="投影片編號版面配置區 3">
            <a:extLst>
              <a:ext uri="{FF2B5EF4-FFF2-40B4-BE49-F238E27FC236}">
                <a16:creationId xmlns:a16="http://schemas.microsoft.com/office/drawing/2014/main" id="{9D1A09F5-3BC1-480A-BF7D-D98DF2B6C71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24</a:t>
            </a:fld>
            <a:endParaRPr lang="zh-TW" altLang="en-US"/>
          </a:p>
        </p:txBody>
      </p:sp>
    </p:spTree>
    <p:extLst>
      <p:ext uri="{BB962C8B-B14F-4D97-AF65-F5344CB8AC3E}">
        <p14:creationId xmlns:p14="http://schemas.microsoft.com/office/powerpoint/2010/main" val="1749316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8171A2-A975-41F9-8F20-6CC6E2307864}"/>
              </a:ext>
            </a:extLst>
          </p:cNvPr>
          <p:cNvSpPr>
            <a:spLocks noGrp="1"/>
          </p:cNvSpPr>
          <p:nvPr>
            <p:ph type="title"/>
          </p:nvPr>
        </p:nvSpPr>
        <p:spPr/>
        <p:txBody>
          <a:bodyPr/>
          <a:lstStyle/>
          <a:p>
            <a:r>
              <a:rPr lang="zh-TW" altLang="en-US" dirty="0"/>
              <a:t>國外參考案例</a:t>
            </a:r>
          </a:p>
        </p:txBody>
      </p:sp>
      <p:sp>
        <p:nvSpPr>
          <p:cNvPr id="3" name="文字版面配置區 2">
            <a:extLst>
              <a:ext uri="{FF2B5EF4-FFF2-40B4-BE49-F238E27FC236}">
                <a16:creationId xmlns:a16="http://schemas.microsoft.com/office/drawing/2014/main" id="{DC9DF924-DC09-41FD-AB73-8905FC1278A7}"/>
              </a:ext>
            </a:extLst>
          </p:cNvPr>
          <p:cNvSpPr>
            <a:spLocks noGrp="1"/>
          </p:cNvSpPr>
          <p:nvPr>
            <p:ph type="body" idx="1"/>
          </p:nvPr>
        </p:nvSpPr>
        <p:spPr>
          <a:xfrm>
            <a:off x="609600" y="1752601"/>
            <a:ext cx="10525760" cy="4373563"/>
          </a:xfrm>
        </p:spPr>
        <p:txBody>
          <a:bodyPr/>
          <a:lstStyle/>
          <a:p>
            <a:pPr marL="571500" indent="-342900">
              <a:buFont typeface="Arial" panose="020B0604020202020204" pitchFamily="34" charset="0"/>
              <a:buChar char="•"/>
            </a:pPr>
            <a:r>
              <a:rPr lang="zh-TW" altLang="en-US" dirty="0"/>
              <a:t>於</a:t>
            </a:r>
            <a:r>
              <a:rPr lang="en-US" altLang="zh-TW" dirty="0"/>
              <a:t>2013~2016</a:t>
            </a:r>
            <a:r>
              <a:rPr lang="zh-TW" altLang="en-US" dirty="0"/>
              <a:t>年間，獲</a:t>
            </a:r>
            <a:r>
              <a:rPr lang="en-US" altLang="zh-TW" dirty="0"/>
              <a:t>ACRL</a:t>
            </a:r>
            <a:r>
              <a:rPr lang="zh-TW" altLang="en-US" dirty="0"/>
              <a:t>經費補助之</a:t>
            </a:r>
            <a:r>
              <a:rPr lang="en-US" altLang="zh-TW" dirty="0"/>
              <a:t>188</a:t>
            </a:r>
            <a:r>
              <a:rPr lang="zh-TW" altLang="en-US" dirty="0"/>
              <a:t>所學校，執行</a:t>
            </a:r>
            <a:r>
              <a:rPr lang="en-US" altLang="zh-TW" dirty="0"/>
              <a:t>Assessment in</a:t>
            </a:r>
            <a:r>
              <a:rPr lang="zh-TW" altLang="en-US" dirty="0"/>
              <a:t> </a:t>
            </a:r>
            <a:r>
              <a:rPr lang="en-US" altLang="zh-TW" dirty="0"/>
              <a:t>Action </a:t>
            </a:r>
            <a:r>
              <a:rPr lang="zh-TW" altLang="en-US" dirty="0"/>
              <a:t>計畫</a:t>
            </a:r>
            <a:r>
              <a:rPr lang="en-US" altLang="zh-TW" dirty="0"/>
              <a:t>(</a:t>
            </a:r>
            <a:r>
              <a:rPr lang="zh-TW" altLang="en-US" dirty="0"/>
              <a:t>簡稱</a:t>
            </a:r>
            <a:r>
              <a:rPr lang="en-US" altLang="zh-TW" dirty="0"/>
              <a:t> </a:t>
            </a:r>
            <a:r>
              <a:rPr lang="en-US" altLang="zh-TW" dirty="0" err="1"/>
              <a:t>AiA</a:t>
            </a:r>
            <a:r>
              <a:rPr lang="zh-TW" altLang="en-US" dirty="0"/>
              <a:t>計畫</a:t>
            </a:r>
            <a:r>
              <a:rPr lang="en-US" altLang="zh-TW" dirty="0"/>
              <a:t>) </a:t>
            </a:r>
            <a:r>
              <a:rPr lang="zh-TW" altLang="en-US" dirty="0"/>
              <a:t>之成果報告</a:t>
            </a:r>
            <a:endParaRPr lang="en-US" altLang="zh-TW" dirty="0"/>
          </a:p>
          <a:p>
            <a:pPr marL="1028700" lvl="1">
              <a:buFont typeface="Arial" panose="020B0604020202020204" pitchFamily="34" charset="0"/>
              <a:buChar char="•"/>
            </a:pPr>
            <a:r>
              <a:rPr lang="zh-TW" altLang="en-US" dirty="0"/>
              <a:t>檢索平台 </a:t>
            </a:r>
            <a:r>
              <a:rPr lang="en-US" altLang="zh-TW" dirty="0">
                <a:hlinkClick r:id="rId2"/>
              </a:rPr>
              <a:t>https://apply.ala.org/aia/public</a:t>
            </a:r>
            <a:r>
              <a:rPr lang="en-US" altLang="zh-TW" dirty="0"/>
              <a:t> </a:t>
            </a:r>
          </a:p>
          <a:p>
            <a:pPr marL="1028700" lvl="1">
              <a:buFont typeface="Arial" panose="020B0604020202020204" pitchFamily="34" charset="0"/>
              <a:buChar char="•"/>
            </a:pPr>
            <a:r>
              <a:rPr lang="zh-TW" altLang="en-US" dirty="0"/>
              <a:t>成果列表 </a:t>
            </a:r>
            <a:r>
              <a:rPr lang="en-US" altLang="zh-TW" dirty="0">
                <a:hlinkClick r:id="rId3"/>
              </a:rPr>
              <a:t>https://s3.amazonaws.com/ala-ppo-general/AiA+participant+reports.xlsx</a:t>
            </a:r>
            <a:endParaRPr lang="en-US" altLang="zh-TW" dirty="0"/>
          </a:p>
          <a:p>
            <a:pPr marL="571500" indent="-342900">
              <a:buFont typeface="Arial" panose="020B0604020202020204" pitchFamily="34" charset="0"/>
              <a:buChar char="•"/>
            </a:pPr>
            <a:r>
              <a:rPr lang="zh-TW" altLang="en-US" dirty="0"/>
              <a:t>檢索詞：電子資源、電子書，共九例</a:t>
            </a:r>
            <a:endParaRPr lang="en-US" altLang="zh-TW" dirty="0"/>
          </a:p>
          <a:p>
            <a:pPr marL="571500" indent="-342900">
              <a:buFont typeface="Arial" panose="020B0604020202020204" pitchFamily="34" charset="0"/>
              <a:buChar char="•"/>
            </a:pPr>
            <a:r>
              <a:rPr lang="en-US" altLang="zh-TW" dirty="0"/>
              <a:t>ACRL </a:t>
            </a:r>
            <a:r>
              <a:rPr lang="en-US" altLang="zh-TW" dirty="0" err="1"/>
              <a:t>AiA</a:t>
            </a:r>
            <a:r>
              <a:rPr lang="en-US" altLang="zh-TW" dirty="0"/>
              <a:t> ID</a:t>
            </a:r>
            <a:r>
              <a:rPr lang="zh-TW" altLang="en-US" dirty="0"/>
              <a:t>：</a:t>
            </a:r>
            <a:r>
              <a:rPr lang="en-US" altLang="zh-TW" dirty="0"/>
              <a:t>2945</a:t>
            </a:r>
            <a:r>
              <a:rPr lang="zh-TW" altLang="en-US" dirty="0"/>
              <a:t>、</a:t>
            </a:r>
            <a:r>
              <a:rPr lang="en-US" altLang="zh-TW" dirty="0">
                <a:highlight>
                  <a:srgbClr val="FFFF00"/>
                </a:highlight>
              </a:rPr>
              <a:t>2949</a:t>
            </a:r>
            <a:r>
              <a:rPr lang="zh-TW" altLang="en-US" dirty="0"/>
              <a:t>、</a:t>
            </a:r>
            <a:r>
              <a:rPr lang="en-US" altLang="zh-TW" dirty="0"/>
              <a:t>2964</a:t>
            </a:r>
            <a:r>
              <a:rPr lang="zh-TW" altLang="en-US" dirty="0"/>
              <a:t>、</a:t>
            </a:r>
            <a:r>
              <a:rPr lang="en-US" altLang="zh-TW" dirty="0"/>
              <a:t>6034</a:t>
            </a:r>
            <a:r>
              <a:rPr lang="zh-TW" altLang="en-US" dirty="0"/>
              <a:t>、</a:t>
            </a:r>
            <a:r>
              <a:rPr lang="en-US" altLang="zh-TW" dirty="0">
                <a:highlight>
                  <a:srgbClr val="FFFF00"/>
                </a:highlight>
              </a:rPr>
              <a:t>6035</a:t>
            </a:r>
            <a:r>
              <a:rPr lang="zh-TW" altLang="en-US" dirty="0"/>
              <a:t>、</a:t>
            </a:r>
            <a:r>
              <a:rPr lang="en-US" altLang="zh-TW" dirty="0"/>
              <a:t>6066</a:t>
            </a:r>
            <a:r>
              <a:rPr lang="zh-TW" altLang="en-US" dirty="0"/>
              <a:t>、</a:t>
            </a:r>
            <a:r>
              <a:rPr lang="en-US" altLang="zh-TW" dirty="0"/>
              <a:t>8487</a:t>
            </a:r>
            <a:r>
              <a:rPr lang="zh-TW" altLang="en-US" dirty="0"/>
              <a:t>、</a:t>
            </a:r>
            <a:r>
              <a:rPr lang="en-US" altLang="zh-TW" dirty="0">
                <a:highlight>
                  <a:srgbClr val="FFFF00"/>
                </a:highlight>
              </a:rPr>
              <a:t>8492</a:t>
            </a:r>
            <a:r>
              <a:rPr lang="zh-TW" altLang="en-US" dirty="0"/>
              <a:t>、</a:t>
            </a:r>
            <a:r>
              <a:rPr lang="en-US" altLang="zh-TW" dirty="0"/>
              <a:t>8517</a:t>
            </a:r>
          </a:p>
        </p:txBody>
      </p:sp>
      <p:sp>
        <p:nvSpPr>
          <p:cNvPr id="4" name="投影片編號版面配置區 3">
            <a:extLst>
              <a:ext uri="{FF2B5EF4-FFF2-40B4-BE49-F238E27FC236}">
                <a16:creationId xmlns:a16="http://schemas.microsoft.com/office/drawing/2014/main" id="{7751D5FA-6431-47E6-83B5-46E6007CFEE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25</a:t>
            </a:fld>
            <a:endParaRPr lang="zh-TW" altLang="en-US"/>
          </a:p>
        </p:txBody>
      </p:sp>
      <p:pic>
        <p:nvPicPr>
          <p:cNvPr id="5" name="圖片 4">
            <a:extLst>
              <a:ext uri="{FF2B5EF4-FFF2-40B4-BE49-F238E27FC236}">
                <a16:creationId xmlns:a16="http://schemas.microsoft.com/office/drawing/2014/main" id="{7F05BE39-2A8D-4E36-A506-5925321469BE}"/>
              </a:ext>
            </a:extLst>
          </p:cNvPr>
          <p:cNvPicPr>
            <a:picLocks noChangeAspect="1"/>
          </p:cNvPicPr>
          <p:nvPr/>
        </p:nvPicPr>
        <p:blipFill>
          <a:blip r:embed="rId4"/>
          <a:stretch>
            <a:fillRect/>
          </a:stretch>
        </p:blipFill>
        <p:spPr>
          <a:xfrm>
            <a:off x="3439380" y="4103073"/>
            <a:ext cx="5286723" cy="2448000"/>
          </a:xfrm>
          <a:prstGeom prst="rect">
            <a:avLst/>
          </a:prstGeom>
          <a:ln>
            <a:solidFill>
              <a:schemeClr val="tx1"/>
            </a:solidFill>
          </a:ln>
        </p:spPr>
      </p:pic>
    </p:spTree>
    <p:extLst>
      <p:ext uri="{BB962C8B-B14F-4D97-AF65-F5344CB8AC3E}">
        <p14:creationId xmlns:p14="http://schemas.microsoft.com/office/powerpoint/2010/main" val="3920177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FFB65B3E-CB6D-4B14-81F3-16CFC963F328}"/>
              </a:ext>
            </a:extLst>
          </p:cNvPr>
          <p:cNvGraphicFramePr/>
          <p:nvPr>
            <p:extLst>
              <p:ext uri="{D42A27DB-BD31-4B8C-83A1-F6EECF244321}">
                <p14:modId xmlns:p14="http://schemas.microsoft.com/office/powerpoint/2010/main" val="4019208724"/>
              </p:ext>
            </p:extLst>
          </p:nvPr>
        </p:nvGraphicFramePr>
        <p:xfrm>
          <a:off x="454674" y="3457031"/>
          <a:ext cx="10642600" cy="723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標題 1">
            <a:extLst>
              <a:ext uri="{FF2B5EF4-FFF2-40B4-BE49-F238E27FC236}">
                <a16:creationId xmlns:a16="http://schemas.microsoft.com/office/drawing/2014/main" id="{9D294B99-F2E3-43F9-9E3E-4751FF8CB4E3}"/>
              </a:ext>
            </a:extLst>
          </p:cNvPr>
          <p:cNvSpPr>
            <a:spLocks noGrp="1"/>
          </p:cNvSpPr>
          <p:nvPr>
            <p:ph type="title"/>
          </p:nvPr>
        </p:nvSpPr>
        <p:spPr>
          <a:xfrm>
            <a:off x="609600" y="152718"/>
            <a:ext cx="9389806" cy="1371600"/>
          </a:xfrm>
        </p:spPr>
        <p:txBody>
          <a:bodyPr/>
          <a:lstStyle/>
          <a:p>
            <a:r>
              <a:rPr lang="zh-TW" altLang="en-US" dirty="0"/>
              <a:t>國外參考案例 </a:t>
            </a:r>
            <a:r>
              <a:rPr lang="en-US" altLang="zh-TW" dirty="0"/>
              <a:t>-</a:t>
            </a:r>
            <a:r>
              <a:rPr lang="zh-TW" altLang="en-US" dirty="0"/>
              <a:t>馬里蘭大學大學學院分校</a:t>
            </a:r>
          </a:p>
        </p:txBody>
      </p:sp>
      <p:sp>
        <p:nvSpPr>
          <p:cNvPr id="3" name="文字版面配置區 2">
            <a:extLst>
              <a:ext uri="{FF2B5EF4-FFF2-40B4-BE49-F238E27FC236}">
                <a16:creationId xmlns:a16="http://schemas.microsoft.com/office/drawing/2014/main" id="{6EA5C6DE-EEE2-4F29-9C11-015A35C5D103}"/>
              </a:ext>
            </a:extLst>
          </p:cNvPr>
          <p:cNvSpPr>
            <a:spLocks noGrp="1"/>
          </p:cNvSpPr>
          <p:nvPr>
            <p:ph type="body" idx="1"/>
          </p:nvPr>
        </p:nvSpPr>
        <p:spPr/>
        <p:txBody>
          <a:bodyPr>
            <a:normAutofit/>
          </a:bodyPr>
          <a:lstStyle/>
          <a:p>
            <a:pPr marL="571500" indent="-342900">
              <a:buFont typeface="Arial" panose="020B0604020202020204" pitchFamily="34" charset="0"/>
              <a:buChar char="•"/>
            </a:pPr>
            <a:r>
              <a:rPr lang="en-US" altLang="zh-TW" sz="1800" dirty="0"/>
              <a:t>ACRL </a:t>
            </a:r>
            <a:r>
              <a:rPr lang="en-US" altLang="zh-TW" sz="1800" dirty="0" err="1"/>
              <a:t>AiA</a:t>
            </a:r>
            <a:r>
              <a:rPr lang="en-US" altLang="zh-TW" sz="1800" dirty="0"/>
              <a:t> ID</a:t>
            </a:r>
            <a:r>
              <a:rPr lang="zh-TW" altLang="en-US" sz="1800" dirty="0"/>
              <a:t>：</a:t>
            </a:r>
            <a:r>
              <a:rPr lang="en-US" altLang="zh-TW" sz="1800" dirty="0"/>
              <a:t>2949</a:t>
            </a:r>
          </a:p>
          <a:p>
            <a:pPr marL="571500" indent="-342900">
              <a:buFont typeface="Arial" panose="020B0604020202020204" pitchFamily="34" charset="0"/>
              <a:buChar char="•"/>
            </a:pPr>
            <a:r>
              <a:rPr lang="zh-TW" altLang="en-US" sz="1800" dirty="0"/>
              <a:t>年份：</a:t>
            </a:r>
            <a:r>
              <a:rPr lang="en-US" altLang="zh-TW" sz="1800" dirty="0"/>
              <a:t>2013-2014</a:t>
            </a:r>
          </a:p>
          <a:p>
            <a:pPr marL="571500" indent="-342900">
              <a:buFont typeface="Arial" panose="020B0604020202020204" pitchFamily="34" charset="0"/>
              <a:buChar char="•"/>
            </a:pPr>
            <a:r>
              <a:rPr lang="zh-TW" altLang="en-US" sz="1800" dirty="0"/>
              <a:t>合作團隊：圖書館、系所主任、主題專家、課程開發人員</a:t>
            </a:r>
            <a:endParaRPr lang="en-US" altLang="zh-TW" sz="1800" dirty="0"/>
          </a:p>
          <a:p>
            <a:pPr marL="571500" indent="-342900">
              <a:buFont typeface="Arial" panose="020B0604020202020204" pitchFamily="34" charset="0"/>
              <a:buChar char="•"/>
            </a:pPr>
            <a:r>
              <a:rPr lang="zh-TW" altLang="en-US" sz="1800" dirty="0"/>
              <a:t>研究對象：</a:t>
            </a:r>
            <a:r>
              <a:rPr lang="en-US" altLang="zh-TW" sz="1800" dirty="0"/>
              <a:t>35</a:t>
            </a:r>
            <a:r>
              <a:rPr lang="zh-TW" altLang="en-US" sz="1800" dirty="0"/>
              <a:t>位社會科學系所大學生</a:t>
            </a:r>
            <a:endParaRPr lang="en-US" altLang="zh-TW" sz="1800" dirty="0"/>
          </a:p>
          <a:p>
            <a:pPr marL="571500" indent="-342900">
              <a:buFont typeface="Arial" panose="020B0604020202020204" pitchFamily="34" charset="0"/>
              <a:buChar char="•"/>
            </a:pPr>
            <a:r>
              <a:rPr lang="zh-TW" altLang="en-US" sz="1800" dirty="0"/>
              <a:t>研究資料：指導者訪談、學生期末報告、問卷</a:t>
            </a:r>
          </a:p>
        </p:txBody>
      </p:sp>
      <p:sp>
        <p:nvSpPr>
          <p:cNvPr id="4" name="投影片編號版面配置區 3">
            <a:extLst>
              <a:ext uri="{FF2B5EF4-FFF2-40B4-BE49-F238E27FC236}">
                <a16:creationId xmlns:a16="http://schemas.microsoft.com/office/drawing/2014/main" id="{A3780235-2B26-499F-9837-4670944A4B7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26</a:t>
            </a:fld>
            <a:endParaRPr lang="zh-TW" altLang="en-US"/>
          </a:p>
        </p:txBody>
      </p:sp>
      <p:sp>
        <p:nvSpPr>
          <p:cNvPr id="5" name="矩形: 圓角 4">
            <a:extLst>
              <a:ext uri="{FF2B5EF4-FFF2-40B4-BE49-F238E27FC236}">
                <a16:creationId xmlns:a16="http://schemas.microsoft.com/office/drawing/2014/main" id="{EFAC8648-79D0-4DC2-B4AB-A4EA3E6135D7}"/>
              </a:ext>
            </a:extLst>
          </p:cNvPr>
          <p:cNvSpPr/>
          <p:nvPr/>
        </p:nvSpPr>
        <p:spPr>
          <a:xfrm>
            <a:off x="516429" y="4013625"/>
            <a:ext cx="2181874" cy="26580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zh-TW" altLang="en-US" sz="1600" dirty="0">
                <a:solidFill>
                  <a:schemeClr val="tx1"/>
                </a:solidFill>
                <a:latin typeface="微軟正黑體" panose="020B0604030504040204" pitchFamily="34" charset="-120"/>
                <a:ea typeface="微軟正黑體" panose="020B0604030504040204" pitchFamily="34" charset="-120"/>
              </a:rPr>
              <a:t>了解館員與教師合作並製作融入資訊素養、批判性思考、專業知識及課程學習設計的遠距學習課程，是否能提升學生的學習成果及培養學生學習習慣。</a:t>
            </a:r>
          </a:p>
        </p:txBody>
      </p:sp>
      <p:sp>
        <p:nvSpPr>
          <p:cNvPr id="8" name="矩形: 圓角 7">
            <a:extLst>
              <a:ext uri="{FF2B5EF4-FFF2-40B4-BE49-F238E27FC236}">
                <a16:creationId xmlns:a16="http://schemas.microsoft.com/office/drawing/2014/main" id="{EBEE9F82-329F-4660-AFC8-10DF1B1789B9}"/>
              </a:ext>
            </a:extLst>
          </p:cNvPr>
          <p:cNvSpPr/>
          <p:nvPr/>
        </p:nvSpPr>
        <p:spPr>
          <a:xfrm>
            <a:off x="3430325" y="4007302"/>
            <a:ext cx="2306961" cy="26580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buNone/>
            </a:pPr>
            <a:r>
              <a:rPr lang="zh-TW" altLang="en-US" sz="1600" dirty="0">
                <a:latin typeface="微軟正黑體" panose="020B0604030504040204" pitchFamily="34" charset="-120"/>
                <a:ea typeface="微軟正黑體" panose="020B0604030504040204" pitchFamily="34" charset="-120"/>
              </a:rPr>
              <a:t>館員在課程中協助教師融入資訊素養概念，並提供與課程和作業相關的圖書館資源指引，也對學生提供個人化參考諮詢服務。</a:t>
            </a:r>
          </a:p>
          <a:p>
            <a:pPr lvl="0">
              <a:buNone/>
            </a:pPr>
            <a:r>
              <a:rPr lang="zh-TW" altLang="en-US" sz="1600" dirty="0">
                <a:latin typeface="微軟正黑體" panose="020B0604030504040204" pitchFamily="34" charset="-120"/>
                <a:ea typeface="微軟正黑體" panose="020B0604030504040204" pitchFamily="34" charset="-120"/>
              </a:rPr>
              <a:t>在修課結束後，請三個班共</a:t>
            </a:r>
            <a:r>
              <a:rPr lang="en-US" altLang="en-US" sz="1600" dirty="0">
                <a:latin typeface="微軟正黑體" panose="020B0604030504040204" pitchFamily="34" charset="-120"/>
                <a:ea typeface="微軟正黑體" panose="020B0604030504040204" pitchFamily="34" charset="-120"/>
              </a:rPr>
              <a:t>35</a:t>
            </a:r>
            <a:r>
              <a:rPr lang="zh-TW" altLang="en-US" sz="1600" dirty="0">
                <a:latin typeface="微軟正黑體" panose="020B0604030504040204" pitchFamily="34" charset="-120"/>
                <a:ea typeface="微軟正黑體" panose="020B0604030504040204" pitchFamily="34" charset="-120"/>
              </a:rPr>
              <a:t>名受測學生填寫問卷。</a:t>
            </a:r>
          </a:p>
        </p:txBody>
      </p:sp>
      <p:sp>
        <p:nvSpPr>
          <p:cNvPr id="9" name="矩形: 圓角 8">
            <a:extLst>
              <a:ext uri="{FF2B5EF4-FFF2-40B4-BE49-F238E27FC236}">
                <a16:creationId xmlns:a16="http://schemas.microsoft.com/office/drawing/2014/main" id="{9FA6E214-0A18-4F78-B815-ADC96C01E087}"/>
              </a:ext>
            </a:extLst>
          </p:cNvPr>
          <p:cNvSpPr/>
          <p:nvPr/>
        </p:nvSpPr>
        <p:spPr>
          <a:xfrm>
            <a:off x="6088656" y="4007302"/>
            <a:ext cx="2841816" cy="26580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buFont typeface="+mj-lt"/>
              <a:buAutoNum type="arabicPeriod"/>
            </a:pPr>
            <a:r>
              <a:rPr lang="zh-TW" altLang="en-US" sz="1600" dirty="0">
                <a:latin typeface="微軟正黑體" panose="020B0604030504040204" pitchFamily="34" charset="-120"/>
                <a:ea typeface="微軟正黑體" panose="020B0604030504040204" pitchFamily="34" charset="-120"/>
              </a:rPr>
              <a:t>融入資料庫、網路資訊、專業性閱讀資料和引文資料的課程內容有效幫助學生進行學術研究</a:t>
            </a:r>
          </a:p>
          <a:p>
            <a:pPr lvl="0">
              <a:buFont typeface="+mj-lt"/>
              <a:buAutoNum type="arabicPeriod"/>
            </a:pPr>
            <a:r>
              <a:rPr lang="zh-TW" altLang="en-US" sz="1600" dirty="0">
                <a:latin typeface="微軟正黑體" panose="020B0604030504040204" pitchFamily="34" charset="-120"/>
                <a:ea typeface="微軟正黑體" panose="020B0604030504040204" pitchFamily="34" charset="-120"/>
              </a:rPr>
              <a:t>標準化的練習，讓學生更容易進行學術研究的初步探索</a:t>
            </a:r>
          </a:p>
          <a:p>
            <a:pPr lvl="0">
              <a:buFont typeface="+mj-lt"/>
              <a:buAutoNum type="arabicPeriod"/>
            </a:pPr>
            <a:r>
              <a:rPr lang="zh-TW" altLang="en-US" sz="1600" dirty="0">
                <a:latin typeface="微軟正黑體" panose="020B0604030504040204" pitchFamily="34" charset="-120"/>
                <a:ea typeface="微軟正黑體" panose="020B0604030504040204" pitchFamily="34" charset="-120"/>
              </a:rPr>
              <a:t>行動館員提供的個人化參考晤談，有效幫助提升學生研究的品質</a:t>
            </a:r>
          </a:p>
        </p:txBody>
      </p:sp>
      <p:sp>
        <p:nvSpPr>
          <p:cNvPr id="10" name="矩形: 圓角 9">
            <a:extLst>
              <a:ext uri="{FF2B5EF4-FFF2-40B4-BE49-F238E27FC236}">
                <a16:creationId xmlns:a16="http://schemas.microsoft.com/office/drawing/2014/main" id="{F8154BE9-3EC1-4B79-8E31-8D2B7BD84D55}"/>
              </a:ext>
            </a:extLst>
          </p:cNvPr>
          <p:cNvSpPr/>
          <p:nvPr/>
        </p:nvSpPr>
        <p:spPr>
          <a:xfrm>
            <a:off x="9258146" y="4011749"/>
            <a:ext cx="1994053" cy="26535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buFont typeface="+mj-lt"/>
              <a:buAutoNum type="arabicPeriod"/>
            </a:pPr>
            <a:r>
              <a:rPr lang="zh-TW" altLang="en-US" sz="1600" dirty="0">
                <a:latin typeface="微軟正黑體" panose="020B0604030504040204" pitchFamily="34" charset="-120"/>
                <a:ea typeface="微軟正黑體" panose="020B0604030504040204" pitchFamily="34" charset="-120"/>
              </a:rPr>
              <a:t>進一步在遠距課程的教學策略、人力安排、課程內容等面向進行調整和深入研究</a:t>
            </a:r>
          </a:p>
          <a:p>
            <a:pPr lvl="0">
              <a:buFont typeface="+mj-lt"/>
              <a:buAutoNum type="arabicPeriod"/>
            </a:pPr>
            <a:r>
              <a:rPr lang="zh-TW" altLang="en-US" sz="1600" dirty="0">
                <a:latin typeface="微軟正黑體" panose="020B0604030504040204" pitchFamily="34" charset="-120"/>
                <a:ea typeface="微軟正黑體" panose="020B0604030504040204" pitchFamily="34" charset="-120"/>
              </a:rPr>
              <a:t>對更多主題課程進行研究，確認最佳的實踐方案</a:t>
            </a:r>
          </a:p>
          <a:p>
            <a:pPr algn="ctr"/>
            <a:endParaRPr lang="zh-TW" altLang="en-US" dirty="0"/>
          </a:p>
        </p:txBody>
      </p:sp>
    </p:spTree>
    <p:extLst>
      <p:ext uri="{BB962C8B-B14F-4D97-AF65-F5344CB8AC3E}">
        <p14:creationId xmlns:p14="http://schemas.microsoft.com/office/powerpoint/2010/main" val="377369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BD0622-8701-4641-9756-42AF28E5BBFF}"/>
              </a:ext>
            </a:extLst>
          </p:cNvPr>
          <p:cNvSpPr>
            <a:spLocks noGrp="1"/>
          </p:cNvSpPr>
          <p:nvPr>
            <p:ph type="title"/>
          </p:nvPr>
        </p:nvSpPr>
        <p:spPr>
          <a:xfrm>
            <a:off x="609599" y="152718"/>
            <a:ext cx="9399639" cy="1371600"/>
          </a:xfrm>
        </p:spPr>
        <p:txBody>
          <a:bodyPr/>
          <a:lstStyle/>
          <a:p>
            <a:r>
              <a:rPr lang="zh-TW" altLang="en-US" dirty="0"/>
              <a:t>國外參考案例 </a:t>
            </a:r>
            <a:r>
              <a:rPr lang="en-US" altLang="zh-TW" dirty="0"/>
              <a:t>-</a:t>
            </a:r>
            <a:r>
              <a:rPr lang="zh-TW" altLang="en-US" dirty="0"/>
              <a:t> 東肯塔基大學</a:t>
            </a:r>
          </a:p>
        </p:txBody>
      </p:sp>
      <p:sp>
        <p:nvSpPr>
          <p:cNvPr id="3" name="文字版面配置區 2">
            <a:extLst>
              <a:ext uri="{FF2B5EF4-FFF2-40B4-BE49-F238E27FC236}">
                <a16:creationId xmlns:a16="http://schemas.microsoft.com/office/drawing/2014/main" id="{11E3789D-8C5F-4CF2-999B-F3D432C1117C}"/>
              </a:ext>
            </a:extLst>
          </p:cNvPr>
          <p:cNvSpPr>
            <a:spLocks noGrp="1"/>
          </p:cNvSpPr>
          <p:nvPr>
            <p:ph type="body" idx="1"/>
          </p:nvPr>
        </p:nvSpPr>
        <p:spPr/>
        <p:txBody>
          <a:bodyPr/>
          <a:lstStyle/>
          <a:p>
            <a:pPr marL="571500" indent="-342900">
              <a:buFont typeface="Arial" panose="020B0604020202020204" pitchFamily="34" charset="0"/>
              <a:buChar char="•"/>
            </a:pPr>
            <a:r>
              <a:rPr lang="en-US" altLang="zh-TW" dirty="0"/>
              <a:t>ACRL </a:t>
            </a:r>
            <a:r>
              <a:rPr lang="en-US" altLang="zh-TW" dirty="0" err="1"/>
              <a:t>AiA</a:t>
            </a:r>
            <a:r>
              <a:rPr lang="en-US" altLang="zh-TW" dirty="0"/>
              <a:t> ID</a:t>
            </a:r>
            <a:r>
              <a:rPr lang="zh-TW" altLang="en-US" dirty="0"/>
              <a:t>：</a:t>
            </a:r>
            <a:r>
              <a:rPr lang="en-US" altLang="zh-TW" dirty="0"/>
              <a:t>6035</a:t>
            </a:r>
          </a:p>
          <a:p>
            <a:pPr marL="571500" indent="-342900">
              <a:buFont typeface="Arial" panose="020B0604020202020204" pitchFamily="34" charset="0"/>
              <a:buChar char="•"/>
            </a:pPr>
            <a:r>
              <a:rPr lang="zh-TW" altLang="en-US" dirty="0"/>
              <a:t>年份：</a:t>
            </a:r>
            <a:r>
              <a:rPr lang="en-US" altLang="zh-TW" dirty="0"/>
              <a:t>2014-2015</a:t>
            </a:r>
          </a:p>
          <a:p>
            <a:pPr marL="571500" indent="-342900">
              <a:buFont typeface="Arial" panose="020B0604020202020204" pitchFamily="34" charset="0"/>
              <a:buChar char="•"/>
            </a:pPr>
            <a:r>
              <a:rPr lang="zh-TW" altLang="en-US" dirty="0"/>
              <a:t>合作團隊：</a:t>
            </a:r>
            <a:r>
              <a:rPr lang="en-US" altLang="zh-TW" dirty="0"/>
              <a:t>2</a:t>
            </a:r>
            <a:r>
              <a:rPr lang="zh-TW" altLang="en-US" dirty="0"/>
              <a:t>名館員、</a:t>
            </a:r>
            <a:r>
              <a:rPr lang="en-US" altLang="zh-TW" dirty="0"/>
              <a:t>2</a:t>
            </a:r>
            <a:r>
              <a:rPr lang="zh-TW" altLang="en-US" dirty="0"/>
              <a:t>名研究員、</a:t>
            </a:r>
            <a:r>
              <a:rPr lang="en-US" altLang="zh-TW" dirty="0"/>
              <a:t>2</a:t>
            </a:r>
            <a:r>
              <a:rPr lang="zh-TW" altLang="en-US" dirty="0"/>
              <a:t>名資訊人員</a:t>
            </a:r>
            <a:endParaRPr lang="en-US" altLang="zh-TW" dirty="0"/>
          </a:p>
          <a:p>
            <a:pPr marL="571500" indent="-342900">
              <a:buFont typeface="Arial" panose="020B0604020202020204" pitchFamily="34" charset="0"/>
              <a:buChar char="•"/>
            </a:pPr>
            <a:r>
              <a:rPr lang="zh-TW" altLang="en-US" dirty="0"/>
              <a:t>研究對象：</a:t>
            </a:r>
            <a:r>
              <a:rPr lang="en-US" altLang="zh-TW" dirty="0"/>
              <a:t>15,473</a:t>
            </a:r>
            <a:r>
              <a:rPr lang="zh-TW" altLang="en-US" dirty="0"/>
              <a:t>位大學生</a:t>
            </a:r>
            <a:endParaRPr lang="en-US" altLang="zh-TW" dirty="0"/>
          </a:p>
          <a:p>
            <a:pPr marL="571500" indent="-342900">
              <a:buFont typeface="Arial" panose="020B0604020202020204" pitchFamily="34" charset="0"/>
              <a:buChar char="•"/>
            </a:pPr>
            <a:r>
              <a:rPr lang="zh-TW" altLang="en-US" dirty="0"/>
              <a:t>研究資料：</a:t>
            </a:r>
            <a:r>
              <a:rPr lang="en-US" altLang="zh-TW" dirty="0"/>
              <a:t>log</a:t>
            </a:r>
            <a:r>
              <a:rPr lang="zh-TW" altLang="en-US" dirty="0"/>
              <a:t>檔、測試分數、學生成績、學位通過率、修課完成率</a:t>
            </a:r>
          </a:p>
        </p:txBody>
      </p:sp>
      <p:sp>
        <p:nvSpPr>
          <p:cNvPr id="4" name="投影片編號版面配置區 3">
            <a:extLst>
              <a:ext uri="{FF2B5EF4-FFF2-40B4-BE49-F238E27FC236}">
                <a16:creationId xmlns:a16="http://schemas.microsoft.com/office/drawing/2014/main" id="{B57FB3E1-4A1B-490A-97CA-71BCE954C95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27</a:t>
            </a:fld>
            <a:endParaRPr lang="zh-TW" altLang="en-US"/>
          </a:p>
        </p:txBody>
      </p:sp>
      <p:graphicFrame>
        <p:nvGraphicFramePr>
          <p:cNvPr id="6" name="資料庫圖表 5">
            <a:extLst>
              <a:ext uri="{FF2B5EF4-FFF2-40B4-BE49-F238E27FC236}">
                <a16:creationId xmlns:a16="http://schemas.microsoft.com/office/drawing/2014/main" id="{7EE9F66D-7CE5-4FB9-9B78-9970DE2407DB}"/>
              </a:ext>
            </a:extLst>
          </p:cNvPr>
          <p:cNvGraphicFramePr/>
          <p:nvPr>
            <p:extLst>
              <p:ext uri="{D42A27DB-BD31-4B8C-83A1-F6EECF244321}">
                <p14:modId xmlns:p14="http://schemas.microsoft.com/office/powerpoint/2010/main" val="1807286004"/>
              </p:ext>
            </p:extLst>
          </p:nvPr>
        </p:nvGraphicFramePr>
        <p:xfrm>
          <a:off x="469900" y="3756342"/>
          <a:ext cx="10299700" cy="613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圓角 6">
            <a:extLst>
              <a:ext uri="{FF2B5EF4-FFF2-40B4-BE49-F238E27FC236}">
                <a16:creationId xmlns:a16="http://schemas.microsoft.com/office/drawing/2014/main" id="{AA75AD10-115E-4347-B7BC-6B289C4FCA3D}"/>
              </a:ext>
            </a:extLst>
          </p:cNvPr>
          <p:cNvSpPr/>
          <p:nvPr/>
        </p:nvSpPr>
        <p:spPr>
          <a:xfrm>
            <a:off x="558800" y="4241800"/>
            <a:ext cx="1727200" cy="24841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zh-TW" altLang="en-US" sz="1600" dirty="0">
                <a:latin typeface="微軟正黑體" panose="020B0604030504040204" pitchFamily="34" charset="-120"/>
                <a:ea typeface="微軟正黑體" panose="020B0604030504040204" pitchFamily="34" charset="-120"/>
              </a:rPr>
              <a:t>從學生學習成果分析學生成就，了解圖書館對學生成就的影響。</a:t>
            </a:r>
          </a:p>
          <a:p>
            <a:endParaRPr lang="zh-TW" altLang="en-US" sz="1600" dirty="0">
              <a:latin typeface="微軟正黑體" panose="020B0604030504040204" pitchFamily="34" charset="-120"/>
              <a:ea typeface="微軟正黑體" panose="020B0604030504040204" pitchFamily="34" charset="-120"/>
            </a:endParaRPr>
          </a:p>
        </p:txBody>
      </p:sp>
      <p:sp>
        <p:nvSpPr>
          <p:cNvPr id="8" name="矩形: 圓角 7">
            <a:extLst>
              <a:ext uri="{FF2B5EF4-FFF2-40B4-BE49-F238E27FC236}">
                <a16:creationId xmlns:a16="http://schemas.microsoft.com/office/drawing/2014/main" id="{0FD533FF-7B8C-441E-92F7-9BF3DB8EFCB3}"/>
              </a:ext>
            </a:extLst>
          </p:cNvPr>
          <p:cNvSpPr/>
          <p:nvPr/>
        </p:nvSpPr>
        <p:spPr>
          <a:xfrm>
            <a:off x="2756475" y="4241800"/>
            <a:ext cx="2927930" cy="24841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buNone/>
            </a:pPr>
            <a:r>
              <a:rPr lang="zh-TW" altLang="en-US" sz="1600" dirty="0">
                <a:latin typeface="微軟正黑體" panose="020B0604030504040204" pitchFamily="34" charset="-120"/>
                <a:ea typeface="微軟正黑體" panose="020B0604030504040204" pitchFamily="34" charset="-120"/>
              </a:rPr>
              <a:t>以</a:t>
            </a:r>
            <a:r>
              <a:rPr lang="en-US" altLang="en-US" sz="1600" dirty="0">
                <a:latin typeface="微軟正黑體" panose="020B0604030504040204" pitchFamily="34" charset="-120"/>
                <a:ea typeface="微軟正黑體" panose="020B0604030504040204" pitchFamily="34" charset="-120"/>
              </a:rPr>
              <a:t>15,473</a:t>
            </a:r>
            <a:r>
              <a:rPr lang="zh-TW" altLang="en-US" sz="1600" dirty="0">
                <a:latin typeface="微軟正黑體" panose="020B0604030504040204" pitchFamily="34" charset="-120"/>
                <a:ea typeface="微軟正黑體" panose="020B0604030504040204" pitchFamily="34" charset="-120"/>
              </a:rPr>
              <a:t>份學生成績與記錄登入次數的</a:t>
            </a:r>
            <a:r>
              <a:rPr lang="en-US" altLang="en-US" sz="1600" dirty="0">
                <a:latin typeface="微軟正黑體" panose="020B0604030504040204" pitchFamily="34" charset="-120"/>
                <a:ea typeface="微軟正黑體" panose="020B0604030504040204" pitchFamily="34" charset="-120"/>
              </a:rPr>
              <a:t>log</a:t>
            </a:r>
            <a:r>
              <a:rPr lang="zh-TW" altLang="en-US" sz="1600" dirty="0">
                <a:latin typeface="微軟正黑體" panose="020B0604030504040204" pitchFamily="34" charset="-120"/>
                <a:ea typeface="微軟正黑體" panose="020B0604030504040204" pitchFamily="34" charset="-120"/>
              </a:rPr>
              <a:t>檔進行統計分析。</a:t>
            </a:r>
          </a:p>
          <a:p>
            <a:pPr lvl="0">
              <a:buNone/>
            </a:pPr>
            <a:r>
              <a:rPr lang="en-US" altLang="en-US"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分析使用電子資源與否與成績表現間的關係</a:t>
            </a:r>
          </a:p>
          <a:p>
            <a:pPr lvl="0">
              <a:buNone/>
            </a:pPr>
            <a:r>
              <a:rPr lang="en-US" altLang="en-US"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分析各科系中使用電子資源與否對成績表現間的關係，及比較各科系間的差異</a:t>
            </a:r>
          </a:p>
        </p:txBody>
      </p:sp>
      <p:sp>
        <p:nvSpPr>
          <p:cNvPr id="9" name="矩形: 圓角 8">
            <a:extLst>
              <a:ext uri="{FF2B5EF4-FFF2-40B4-BE49-F238E27FC236}">
                <a16:creationId xmlns:a16="http://schemas.microsoft.com/office/drawing/2014/main" id="{B7D2AC30-E725-4716-9E18-591D84995DE1}"/>
              </a:ext>
            </a:extLst>
          </p:cNvPr>
          <p:cNvSpPr/>
          <p:nvPr/>
        </p:nvSpPr>
        <p:spPr>
          <a:xfrm>
            <a:off x="5824105" y="4249766"/>
            <a:ext cx="2474190" cy="24835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buNone/>
            </a:pPr>
            <a:r>
              <a:rPr lang="en-US" altLang="zh-TW" sz="1600" dirty="0">
                <a:latin typeface="微軟正黑體" panose="020B0604030504040204" pitchFamily="34" charset="-120"/>
                <a:ea typeface="微軟正黑體" panose="020B0604030504040204" pitchFamily="34" charset="-120"/>
              </a:rPr>
              <a:t>1. </a:t>
            </a:r>
            <a:r>
              <a:rPr lang="zh-TW" altLang="en-US" sz="1600" dirty="0">
                <a:latin typeface="微軟正黑體" panose="020B0604030504040204" pitchFamily="34" charset="-120"/>
                <a:ea typeface="微軟正黑體" panose="020B0604030504040204" pitchFamily="34" charset="-120"/>
              </a:rPr>
              <a:t>會使用圖書館電子資源的學生成績比不使用的學生表現較佳</a:t>
            </a:r>
            <a:endParaRPr lang="en-US" altLang="zh-TW" sz="1600" dirty="0">
              <a:latin typeface="微軟正黑體" panose="020B0604030504040204" pitchFamily="34" charset="-120"/>
              <a:ea typeface="微軟正黑體" panose="020B0604030504040204" pitchFamily="34" charset="-120"/>
            </a:endParaRPr>
          </a:p>
          <a:p>
            <a:pPr lvl="0">
              <a:buNone/>
            </a:pPr>
            <a:r>
              <a:rPr lang="en-US" altLang="zh-TW" sz="1600" dirty="0">
                <a:latin typeface="微軟正黑體" panose="020B0604030504040204" pitchFamily="34" charset="-120"/>
                <a:ea typeface="微軟正黑體" panose="020B0604030504040204" pitchFamily="34" charset="-120"/>
              </a:rPr>
              <a:t>2. </a:t>
            </a:r>
            <a:r>
              <a:rPr lang="zh-TW" altLang="en-US" sz="1600" dirty="0">
                <a:latin typeface="微軟正黑體" panose="020B0604030504040204" pitchFamily="34" charset="-120"/>
                <a:ea typeface="微軟正黑體" panose="020B0604030504040204" pitchFamily="34" charset="-120"/>
              </a:rPr>
              <a:t>高分群中</a:t>
            </a:r>
            <a:r>
              <a:rPr lang="en-US" altLang="en-US" sz="1600" dirty="0">
                <a:latin typeface="微軟正黑體" panose="020B0604030504040204" pitchFamily="34" charset="-120"/>
                <a:ea typeface="微軟正黑體" panose="020B0604030504040204" pitchFamily="34" charset="-120"/>
              </a:rPr>
              <a:t>69%</a:t>
            </a:r>
            <a:r>
              <a:rPr lang="zh-TW" altLang="en-US" sz="1600" dirty="0">
                <a:latin typeface="微軟正黑體" panose="020B0604030504040204" pitchFamily="34" charset="-120"/>
                <a:ea typeface="微軟正黑體" panose="020B0604030504040204" pitchFamily="34" charset="-120"/>
              </a:rPr>
              <a:t>的學生有一次以上使用電子資源的經驗，低分群中</a:t>
            </a:r>
            <a:r>
              <a:rPr lang="en-US" altLang="en-US" sz="1600" dirty="0">
                <a:latin typeface="微軟正黑體" panose="020B0604030504040204" pitchFamily="34" charset="-120"/>
                <a:ea typeface="微軟正黑體" panose="020B0604030504040204" pitchFamily="34" charset="-120"/>
              </a:rPr>
              <a:t>58%</a:t>
            </a:r>
            <a:r>
              <a:rPr lang="zh-TW" altLang="en-US" sz="1600" dirty="0">
                <a:latin typeface="微軟正黑體" panose="020B0604030504040204" pitchFamily="34" charset="-120"/>
                <a:ea typeface="微軟正黑體" panose="020B0604030504040204" pitchFamily="34" charset="-120"/>
              </a:rPr>
              <a:t>的學生從未使用過電子資源</a:t>
            </a:r>
          </a:p>
        </p:txBody>
      </p:sp>
      <p:sp>
        <p:nvSpPr>
          <p:cNvPr id="10" name="矩形: 圓角 9">
            <a:extLst>
              <a:ext uri="{FF2B5EF4-FFF2-40B4-BE49-F238E27FC236}">
                <a16:creationId xmlns:a16="http://schemas.microsoft.com/office/drawing/2014/main" id="{6A91E135-9D54-429E-9B90-AEB80CA27540}"/>
              </a:ext>
            </a:extLst>
          </p:cNvPr>
          <p:cNvSpPr/>
          <p:nvPr/>
        </p:nvSpPr>
        <p:spPr>
          <a:xfrm>
            <a:off x="8540944" y="4221738"/>
            <a:ext cx="2474190" cy="24835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buNone/>
            </a:pPr>
            <a:r>
              <a:rPr lang="zh-TW" altLang="en-US" sz="1600" dirty="0">
                <a:latin typeface="微軟正黑體" panose="020B0604030504040204" pitchFamily="34" charset="-120"/>
                <a:ea typeface="微軟正黑體" panose="020B0604030504040204" pitchFamily="34" charset="-120"/>
              </a:rPr>
              <a:t>只使用一學期的學生成績和電子資源數據進行分析，研究結果不夠全面。未來徵求學生自願試驗者，蒐集長期的數據，針對學生自發性資訊需求是否滿足，進行追蹤研究</a:t>
            </a:r>
          </a:p>
        </p:txBody>
      </p:sp>
    </p:spTree>
    <p:extLst>
      <p:ext uri="{BB962C8B-B14F-4D97-AF65-F5344CB8AC3E}">
        <p14:creationId xmlns:p14="http://schemas.microsoft.com/office/powerpoint/2010/main" val="4098785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84B912-48C9-425A-990C-45924BCEE260}"/>
              </a:ext>
            </a:extLst>
          </p:cNvPr>
          <p:cNvSpPr>
            <a:spLocks noGrp="1"/>
          </p:cNvSpPr>
          <p:nvPr>
            <p:ph type="title"/>
          </p:nvPr>
        </p:nvSpPr>
        <p:spPr>
          <a:xfrm>
            <a:off x="609600" y="152718"/>
            <a:ext cx="8603226" cy="1371600"/>
          </a:xfrm>
        </p:spPr>
        <p:txBody>
          <a:bodyPr/>
          <a:lstStyle/>
          <a:p>
            <a:r>
              <a:rPr lang="zh-TW" altLang="en-US" dirty="0"/>
              <a:t>國外參考案例 </a:t>
            </a:r>
            <a:r>
              <a:rPr lang="en-US" altLang="zh-TW" dirty="0"/>
              <a:t>-</a:t>
            </a:r>
            <a:r>
              <a:rPr lang="zh-TW" altLang="en-US" dirty="0"/>
              <a:t> 東北州立大學</a:t>
            </a:r>
          </a:p>
        </p:txBody>
      </p:sp>
      <p:sp>
        <p:nvSpPr>
          <p:cNvPr id="3" name="文字版面配置區 2">
            <a:extLst>
              <a:ext uri="{FF2B5EF4-FFF2-40B4-BE49-F238E27FC236}">
                <a16:creationId xmlns:a16="http://schemas.microsoft.com/office/drawing/2014/main" id="{30F06344-8DD5-47DA-AC60-4AF51A46CF40}"/>
              </a:ext>
            </a:extLst>
          </p:cNvPr>
          <p:cNvSpPr>
            <a:spLocks noGrp="1"/>
          </p:cNvSpPr>
          <p:nvPr>
            <p:ph type="body" idx="1"/>
          </p:nvPr>
        </p:nvSpPr>
        <p:spPr>
          <a:xfrm>
            <a:off x="609600" y="1752602"/>
            <a:ext cx="10160000" cy="1676398"/>
          </a:xfrm>
        </p:spPr>
        <p:txBody>
          <a:bodyPr>
            <a:normAutofit lnSpcReduction="10000"/>
          </a:bodyPr>
          <a:lstStyle/>
          <a:p>
            <a:pPr marL="571500" indent="-342900">
              <a:buFont typeface="Arial" panose="020B0604020202020204" pitchFamily="34" charset="0"/>
              <a:buChar char="•"/>
            </a:pPr>
            <a:r>
              <a:rPr lang="en-US" altLang="zh-TW" sz="1800" dirty="0"/>
              <a:t>ACRL </a:t>
            </a:r>
            <a:r>
              <a:rPr lang="en-US" altLang="zh-TW" sz="1800" dirty="0" err="1"/>
              <a:t>AiA</a:t>
            </a:r>
            <a:r>
              <a:rPr lang="en-US" altLang="zh-TW" sz="1800" dirty="0"/>
              <a:t> ID</a:t>
            </a:r>
            <a:r>
              <a:rPr lang="zh-TW" altLang="en-US" sz="1800" dirty="0"/>
              <a:t>：</a:t>
            </a:r>
            <a:r>
              <a:rPr lang="en-US" altLang="zh-TW" sz="1800" dirty="0"/>
              <a:t>8492</a:t>
            </a:r>
          </a:p>
          <a:p>
            <a:pPr marL="571500" indent="-342900">
              <a:buFont typeface="Arial" panose="020B0604020202020204" pitchFamily="34" charset="0"/>
              <a:buChar char="•"/>
            </a:pPr>
            <a:r>
              <a:rPr lang="zh-TW" altLang="en-US" sz="1800" dirty="0"/>
              <a:t>年份：</a:t>
            </a:r>
            <a:r>
              <a:rPr lang="en-US" altLang="zh-TW" sz="1800" dirty="0"/>
              <a:t>2015-2016</a:t>
            </a:r>
          </a:p>
          <a:p>
            <a:pPr marL="571500" indent="-342900">
              <a:buFont typeface="Arial" panose="020B0604020202020204" pitchFamily="34" charset="0"/>
              <a:buChar char="•"/>
            </a:pPr>
            <a:r>
              <a:rPr lang="zh-TW" altLang="en-US" sz="1800" dirty="0"/>
              <a:t>合作團隊：館員、大學評估單位成員、學生成就單位成員、基礎課程負責人</a:t>
            </a:r>
            <a:endParaRPr lang="en-US" altLang="zh-TW" sz="1800" dirty="0"/>
          </a:p>
          <a:p>
            <a:pPr marL="571500" indent="-342900">
              <a:buFont typeface="Arial" panose="020B0604020202020204" pitchFamily="34" charset="0"/>
              <a:buChar char="•"/>
            </a:pPr>
            <a:r>
              <a:rPr lang="zh-TW" altLang="en-US" sz="1800" dirty="0"/>
              <a:t>研究對象：</a:t>
            </a:r>
            <a:r>
              <a:rPr lang="en-US" altLang="zh-TW" sz="1800" dirty="0"/>
              <a:t>274</a:t>
            </a:r>
            <a:r>
              <a:rPr lang="zh-TW" altLang="en-US" sz="1800" dirty="0"/>
              <a:t>位基礎課程大一新生</a:t>
            </a:r>
            <a:endParaRPr lang="en-US" altLang="zh-TW" sz="1800" dirty="0"/>
          </a:p>
          <a:p>
            <a:pPr marL="571500" indent="-342900">
              <a:buFont typeface="Arial" panose="020B0604020202020204" pitchFamily="34" charset="0"/>
              <a:buChar char="•"/>
            </a:pPr>
            <a:r>
              <a:rPr lang="zh-TW" altLang="en-US" sz="1800" dirty="0"/>
              <a:t>研究資料：問卷、課堂作業、修課完成率</a:t>
            </a:r>
          </a:p>
        </p:txBody>
      </p:sp>
      <p:sp>
        <p:nvSpPr>
          <p:cNvPr id="4" name="投影片編號版面配置區 3">
            <a:extLst>
              <a:ext uri="{FF2B5EF4-FFF2-40B4-BE49-F238E27FC236}">
                <a16:creationId xmlns:a16="http://schemas.microsoft.com/office/drawing/2014/main" id="{0D9D337B-44C4-4605-885F-304091C35A3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28</a:t>
            </a:fld>
            <a:endParaRPr lang="zh-TW" altLang="en-US"/>
          </a:p>
        </p:txBody>
      </p:sp>
      <p:graphicFrame>
        <p:nvGraphicFramePr>
          <p:cNvPr id="6" name="資料庫圖表 5">
            <a:extLst>
              <a:ext uri="{FF2B5EF4-FFF2-40B4-BE49-F238E27FC236}">
                <a16:creationId xmlns:a16="http://schemas.microsoft.com/office/drawing/2014/main" id="{BE318B3D-0030-4FE3-B8B3-724907056F60}"/>
              </a:ext>
            </a:extLst>
          </p:cNvPr>
          <p:cNvGraphicFramePr/>
          <p:nvPr>
            <p:extLst>
              <p:ext uri="{D42A27DB-BD31-4B8C-83A1-F6EECF244321}">
                <p14:modId xmlns:p14="http://schemas.microsoft.com/office/powerpoint/2010/main" val="1316927276"/>
              </p:ext>
            </p:extLst>
          </p:nvPr>
        </p:nvGraphicFramePr>
        <p:xfrm>
          <a:off x="297798" y="3276602"/>
          <a:ext cx="11016598" cy="76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圓角 6">
            <a:extLst>
              <a:ext uri="{FF2B5EF4-FFF2-40B4-BE49-F238E27FC236}">
                <a16:creationId xmlns:a16="http://schemas.microsoft.com/office/drawing/2014/main" id="{A1B5236E-0A0E-460D-93D2-C168A84ED8A3}"/>
              </a:ext>
            </a:extLst>
          </p:cNvPr>
          <p:cNvSpPr/>
          <p:nvPr/>
        </p:nvSpPr>
        <p:spPr>
          <a:xfrm>
            <a:off x="133168" y="3826986"/>
            <a:ext cx="1726918" cy="28989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buFont typeface="+mj-lt"/>
              <a:buAutoNum type="arabicPeriod"/>
            </a:pPr>
            <a:r>
              <a:rPr lang="zh-TW" altLang="en-US" dirty="0">
                <a:latin typeface="微軟正黑體" panose="020B0604030504040204" pitchFamily="34" charset="-120"/>
                <a:ea typeface="微軟正黑體" panose="020B0604030504040204" pitchFamily="34" charset="-120"/>
              </a:rPr>
              <a:t>新生是否能判斷網路資訊的正確性</a:t>
            </a:r>
          </a:p>
          <a:p>
            <a:pPr lvl="0">
              <a:buFont typeface="+mj-lt"/>
              <a:buAutoNum type="arabicPeriod"/>
            </a:pPr>
            <a:r>
              <a:rPr lang="zh-TW" altLang="en-US" dirty="0">
                <a:latin typeface="微軟正黑體" panose="020B0604030504040204" pitchFamily="34" charset="-120"/>
                <a:ea typeface="微軟正黑體" panose="020B0604030504040204" pitchFamily="34" charset="-120"/>
              </a:rPr>
              <a:t>新生是否能從資訊素養課程中學習到，從</a:t>
            </a:r>
            <a:r>
              <a:rPr lang="en-US" altLang="en-US" dirty="0">
                <a:latin typeface="微軟正黑體" panose="020B0604030504040204" pitchFamily="34" charset="-120"/>
                <a:ea typeface="微軟正黑體" panose="020B0604030504040204" pitchFamily="34" charset="-120"/>
              </a:rPr>
              <a:t>OPAC</a:t>
            </a:r>
            <a:r>
              <a:rPr lang="zh-TW" altLang="en-US" dirty="0">
                <a:latin typeface="微軟正黑體" panose="020B0604030504040204" pitchFamily="34" charset="-120"/>
                <a:ea typeface="微軟正黑體" panose="020B0604030504040204" pitchFamily="34" charset="-120"/>
              </a:rPr>
              <a:t>、</a:t>
            </a:r>
            <a:r>
              <a:rPr lang="en-US" altLang="en-US" dirty="0">
                <a:latin typeface="微軟正黑體" panose="020B0604030504040204" pitchFamily="34" charset="-120"/>
                <a:ea typeface="微軟正黑體" panose="020B0604030504040204" pitchFamily="34" charset="-120"/>
              </a:rPr>
              <a:t>Google Scholar</a:t>
            </a:r>
            <a:r>
              <a:rPr lang="zh-TW" altLang="en-US" dirty="0">
                <a:latin typeface="微軟正黑體" panose="020B0604030504040204" pitchFamily="34" charset="-120"/>
                <a:ea typeface="微軟正黑體" panose="020B0604030504040204" pitchFamily="34" charset="-120"/>
              </a:rPr>
              <a:t>、資料庫等管道中，選擇可靠的資訊來源</a:t>
            </a:r>
          </a:p>
        </p:txBody>
      </p:sp>
      <p:sp>
        <p:nvSpPr>
          <p:cNvPr id="8" name="矩形: 圓角 7">
            <a:extLst>
              <a:ext uri="{FF2B5EF4-FFF2-40B4-BE49-F238E27FC236}">
                <a16:creationId xmlns:a16="http://schemas.microsoft.com/office/drawing/2014/main" id="{8CB65ABB-5D97-4F6E-A710-03C1F7832B70}"/>
              </a:ext>
            </a:extLst>
          </p:cNvPr>
          <p:cNvSpPr/>
          <p:nvPr/>
        </p:nvSpPr>
        <p:spPr>
          <a:xfrm>
            <a:off x="2024717" y="3826985"/>
            <a:ext cx="2850370" cy="28782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buFont typeface="+mj-lt"/>
              <a:buAutoNum type="arabicPeriod"/>
            </a:pPr>
            <a:r>
              <a:rPr lang="zh-TW" altLang="en-US" dirty="0">
                <a:latin typeface="微軟正黑體" panose="020B0604030504040204" pitchFamily="34" charset="-120"/>
                <a:ea typeface="微軟正黑體" panose="020B0604030504040204" pitchFamily="34" charset="-120"/>
              </a:rPr>
              <a:t>學生進行線上前測，前測內容有自我評估、資源選擇、網站評估和對圖書館的態度</a:t>
            </a:r>
          </a:p>
          <a:p>
            <a:pPr lvl="0">
              <a:buFont typeface="+mj-lt"/>
              <a:buAutoNum type="arabicPeriod"/>
            </a:pPr>
            <a:r>
              <a:rPr lang="zh-TW" altLang="en-US" dirty="0">
                <a:latin typeface="微軟正黑體" panose="020B0604030504040204" pitchFamily="34" charset="-120"/>
                <a:ea typeface="微軟正黑體" panose="020B0604030504040204" pitchFamily="34" charset="-120"/>
              </a:rPr>
              <a:t>觀看檢索策略、</a:t>
            </a:r>
            <a:r>
              <a:rPr lang="en-US" altLang="en-US" dirty="0">
                <a:latin typeface="微軟正黑體" panose="020B0604030504040204" pitchFamily="34" charset="-120"/>
                <a:ea typeface="微軟正黑體" panose="020B0604030504040204" pitchFamily="34" charset="-120"/>
              </a:rPr>
              <a:t>Google</a:t>
            </a:r>
            <a:r>
              <a:rPr lang="zh-TW" altLang="en-US" dirty="0">
                <a:latin typeface="微軟正黑體" panose="020B0604030504040204" pitchFamily="34" charset="-120"/>
                <a:ea typeface="微軟正黑體" panose="020B0604030504040204" pitchFamily="34" charset="-120"/>
              </a:rPr>
              <a:t>進階檢索和網站評估的線上課程後，進行網站評估任務測試</a:t>
            </a:r>
          </a:p>
          <a:p>
            <a:pPr lvl="0">
              <a:buFont typeface="+mj-lt"/>
              <a:buAutoNum type="arabicPeriod"/>
            </a:pPr>
            <a:r>
              <a:rPr lang="zh-TW" altLang="en-US" dirty="0">
                <a:latin typeface="微軟正黑體" panose="020B0604030504040204" pitchFamily="34" charset="-120"/>
                <a:ea typeface="微軟正黑體" panose="020B0604030504040204" pitchFamily="34" charset="-120"/>
              </a:rPr>
              <a:t>學生參加館員面授的工作坊，比較、了解</a:t>
            </a:r>
            <a:r>
              <a:rPr lang="en-US" altLang="en-US" dirty="0">
                <a:latin typeface="微軟正黑體" panose="020B0604030504040204" pitchFamily="34" charset="-120"/>
                <a:ea typeface="微軟正黑體" panose="020B0604030504040204" pitchFamily="34" charset="-120"/>
              </a:rPr>
              <a:t>Google</a:t>
            </a:r>
            <a:r>
              <a:rPr lang="zh-TW" altLang="en-US" dirty="0">
                <a:latin typeface="微軟正黑體" panose="020B0604030504040204" pitchFamily="34" charset="-120"/>
                <a:ea typeface="微軟正黑體" panose="020B0604030504040204" pitchFamily="34" charset="-120"/>
              </a:rPr>
              <a:t>、資料庫、</a:t>
            </a:r>
            <a:r>
              <a:rPr lang="en-US" altLang="en-US" dirty="0">
                <a:latin typeface="微軟正黑體" panose="020B0604030504040204" pitchFamily="34" charset="-120"/>
                <a:ea typeface="微軟正黑體" panose="020B0604030504040204" pitchFamily="34" charset="-120"/>
              </a:rPr>
              <a:t>OPAC</a:t>
            </a:r>
            <a:r>
              <a:rPr lang="zh-TW" altLang="en-US" dirty="0">
                <a:latin typeface="微軟正黑體" panose="020B0604030504040204" pitchFamily="34" charset="-120"/>
                <a:ea typeface="微軟正黑體" panose="020B0604030504040204" pitchFamily="34" charset="-120"/>
              </a:rPr>
              <a:t>的差異</a:t>
            </a:r>
          </a:p>
          <a:p>
            <a:pPr lvl="0">
              <a:buFont typeface="+mj-lt"/>
              <a:buAutoNum type="arabicPeriod"/>
            </a:pPr>
            <a:r>
              <a:rPr lang="zh-TW" altLang="en-US" dirty="0">
                <a:latin typeface="微軟正黑體" panose="020B0604030504040204" pitchFamily="34" charset="-120"/>
                <a:ea typeface="微軟正黑體" panose="020B0604030504040204" pitchFamily="34" charset="-120"/>
              </a:rPr>
              <a:t>參加後測，測試項目與前測相同</a:t>
            </a:r>
            <a:r>
              <a:rPr lang="en-US" altLang="en-US" dirty="0">
                <a:latin typeface="微軟正黑體" panose="020B0604030504040204" pitchFamily="34" charset="-120"/>
                <a:ea typeface="微軟正黑體" panose="020B0604030504040204" pitchFamily="34" charset="-120"/>
              </a:rPr>
              <a:t>479</a:t>
            </a:r>
            <a:r>
              <a:rPr lang="zh-TW" altLang="en-US" dirty="0">
                <a:latin typeface="微軟正黑體" panose="020B0604030504040204" pitchFamily="34" charset="-120"/>
                <a:ea typeface="微軟正黑體" panose="020B0604030504040204" pitchFamily="34" charset="-120"/>
              </a:rPr>
              <a:t>位學生完成線上課程，</a:t>
            </a:r>
            <a:r>
              <a:rPr lang="en-US" altLang="en-US" dirty="0">
                <a:latin typeface="微軟正黑體" panose="020B0604030504040204" pitchFamily="34" charset="-120"/>
                <a:ea typeface="微軟正黑體" panose="020B0604030504040204" pitchFamily="34" charset="-120"/>
              </a:rPr>
              <a:t>274</a:t>
            </a:r>
            <a:r>
              <a:rPr lang="zh-TW" altLang="en-US" dirty="0">
                <a:latin typeface="微軟正黑體" panose="020B0604030504040204" pitchFamily="34" charset="-120"/>
                <a:ea typeface="微軟正黑體" panose="020B0604030504040204" pitchFamily="34" charset="-120"/>
              </a:rPr>
              <a:t>位學生完成前後測試。</a:t>
            </a:r>
          </a:p>
        </p:txBody>
      </p:sp>
      <p:sp>
        <p:nvSpPr>
          <p:cNvPr id="9" name="矩形: 圓角 8">
            <a:extLst>
              <a:ext uri="{FF2B5EF4-FFF2-40B4-BE49-F238E27FC236}">
                <a16:creationId xmlns:a16="http://schemas.microsoft.com/office/drawing/2014/main" id="{EDC3CF0A-7BD2-4963-9C65-9B747782B5CB}"/>
              </a:ext>
            </a:extLst>
          </p:cNvPr>
          <p:cNvSpPr/>
          <p:nvPr/>
        </p:nvSpPr>
        <p:spPr>
          <a:xfrm>
            <a:off x="5050649" y="3826985"/>
            <a:ext cx="2011144" cy="28989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buFont typeface="+mj-lt"/>
              <a:buAutoNum type="arabicPeriod"/>
            </a:pPr>
            <a:r>
              <a:rPr lang="zh-TW" altLang="en-US" dirty="0">
                <a:latin typeface="微軟正黑體" panose="020B0604030504040204" pitchFamily="34" charset="-120"/>
                <a:ea typeface="微軟正黑體" panose="020B0604030504040204" pitchFamily="34" charset="-120"/>
              </a:rPr>
              <a:t>利用學生前測結果，分析學生自我感受與實際正確判斷網站能力的比例</a:t>
            </a:r>
          </a:p>
          <a:p>
            <a:pPr lvl="0">
              <a:buFont typeface="+mj-lt"/>
              <a:buAutoNum type="arabicPeriod"/>
            </a:pPr>
            <a:r>
              <a:rPr lang="zh-TW" altLang="en-US" dirty="0">
                <a:latin typeface="微軟正黑體" panose="020B0604030504040204" pitchFamily="34" charset="-120"/>
                <a:ea typeface="微軟正黑體" panose="020B0604030504040204" pitchFamily="34" charset="-120"/>
              </a:rPr>
              <a:t>分析前後測中任務測試的結果差異性</a:t>
            </a:r>
          </a:p>
          <a:p>
            <a:pPr lvl="0">
              <a:buFont typeface="+mj-lt"/>
              <a:buAutoNum type="arabicPeriod"/>
            </a:pPr>
            <a:r>
              <a:rPr lang="zh-TW" altLang="en-US" dirty="0">
                <a:latin typeface="微軟正黑體" panose="020B0604030504040204" pitchFamily="34" charset="-120"/>
                <a:ea typeface="微軟正黑體" panose="020B0604030504040204" pitchFamily="34" charset="-120"/>
              </a:rPr>
              <a:t>分析前後測中，使用各種檢索工具的取得正確資源的比例</a:t>
            </a:r>
          </a:p>
          <a:p>
            <a:pPr lvl="0">
              <a:buFont typeface="+mj-lt"/>
              <a:buAutoNum type="arabicPeriod"/>
            </a:pPr>
            <a:r>
              <a:rPr lang="zh-TW" altLang="en-US" dirty="0">
                <a:latin typeface="微軟正黑體" panose="020B0604030504040204" pitchFamily="34" charset="-120"/>
                <a:ea typeface="微軟正黑體" panose="020B0604030504040204" pitchFamily="34" charset="-120"/>
              </a:rPr>
              <a:t>是否參加測試與下期課程有無註冊的比例</a:t>
            </a:r>
          </a:p>
        </p:txBody>
      </p:sp>
      <p:sp>
        <p:nvSpPr>
          <p:cNvPr id="10" name="矩形: 圓角 9">
            <a:extLst>
              <a:ext uri="{FF2B5EF4-FFF2-40B4-BE49-F238E27FC236}">
                <a16:creationId xmlns:a16="http://schemas.microsoft.com/office/drawing/2014/main" id="{9A57FB90-91D3-4B89-826E-186698D206FB}"/>
              </a:ext>
            </a:extLst>
          </p:cNvPr>
          <p:cNvSpPr/>
          <p:nvPr/>
        </p:nvSpPr>
        <p:spPr>
          <a:xfrm>
            <a:off x="7237355" y="3826986"/>
            <a:ext cx="1893156" cy="2878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buFont typeface="+mj-lt"/>
              <a:buAutoNum type="arabicPeriod"/>
            </a:pPr>
            <a:r>
              <a:rPr lang="zh-TW" altLang="en-US" sz="1600" dirty="0">
                <a:latin typeface="微軟正黑體" panose="020B0604030504040204" pitchFamily="34" charset="-120"/>
                <a:ea typeface="微軟正黑體" panose="020B0604030504040204" pitchFamily="34" charset="-120"/>
              </a:rPr>
              <a:t>面授課程有效提升新生對大學課程所需的檢索工具選擇能力</a:t>
            </a:r>
          </a:p>
          <a:p>
            <a:pPr lvl="0">
              <a:buFont typeface="+mj-lt"/>
              <a:buAutoNum type="arabicPeriod"/>
            </a:pPr>
            <a:r>
              <a:rPr lang="zh-TW" altLang="en-US" sz="1600" dirty="0">
                <a:latin typeface="微軟正黑體" panose="020B0604030504040204" pitchFamily="34" charset="-120"/>
                <a:ea typeface="微軟正黑體" panose="020B0604030504040204" pitchFamily="34" charset="-120"/>
              </a:rPr>
              <a:t>參與線上課程的新生中，有</a:t>
            </a:r>
            <a:r>
              <a:rPr lang="en-US" altLang="en-US" sz="1600" dirty="0">
                <a:latin typeface="微軟正黑體" panose="020B0604030504040204" pitchFamily="34" charset="-120"/>
                <a:ea typeface="微軟正黑體" panose="020B0604030504040204" pitchFamily="34" charset="-120"/>
              </a:rPr>
              <a:t>2/3</a:t>
            </a:r>
            <a:r>
              <a:rPr lang="zh-TW" altLang="en-US" sz="1600" dirty="0">
                <a:latin typeface="微軟正黑體" panose="020B0604030504040204" pitchFamily="34" charset="-120"/>
                <a:ea typeface="微軟正黑體" panose="020B0604030504040204" pitchFamily="34" charset="-120"/>
              </a:rPr>
              <a:t>的學生無法辨識出內容不實的網站</a:t>
            </a:r>
            <a:r>
              <a:rPr lang="en-US" altLang="en-US" sz="1600" dirty="0">
                <a:latin typeface="微軟正黑體" panose="020B0604030504040204" pitchFamily="34" charset="-120"/>
                <a:ea typeface="微軟正黑體" panose="020B0604030504040204" pitchFamily="34" charset="-120"/>
              </a:rPr>
              <a:t>(hoax website)</a:t>
            </a:r>
            <a:endParaRPr lang="zh-TW" altLang="en-US" sz="1600" dirty="0">
              <a:latin typeface="微軟正黑體" panose="020B0604030504040204" pitchFamily="34" charset="-120"/>
              <a:ea typeface="微軟正黑體" panose="020B0604030504040204" pitchFamily="34" charset="-120"/>
            </a:endParaRPr>
          </a:p>
        </p:txBody>
      </p:sp>
      <p:sp>
        <p:nvSpPr>
          <p:cNvPr id="11" name="矩形: 圓角 10">
            <a:extLst>
              <a:ext uri="{FF2B5EF4-FFF2-40B4-BE49-F238E27FC236}">
                <a16:creationId xmlns:a16="http://schemas.microsoft.com/office/drawing/2014/main" id="{2541BF57-A7F3-434D-B9EE-BD886F6B484B}"/>
              </a:ext>
            </a:extLst>
          </p:cNvPr>
          <p:cNvSpPr/>
          <p:nvPr/>
        </p:nvSpPr>
        <p:spPr>
          <a:xfrm>
            <a:off x="9212826" y="3826986"/>
            <a:ext cx="2537900" cy="28989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buFont typeface="+mj-lt"/>
              <a:buAutoNum type="arabicPeriod"/>
            </a:pPr>
            <a:r>
              <a:rPr lang="zh-TW" altLang="en-US" dirty="0">
                <a:latin typeface="微軟正黑體" panose="020B0604030504040204" pitchFamily="34" charset="-120"/>
                <a:ea typeface="微軟正黑體" panose="020B0604030504040204" pitchFamily="34" charset="-120"/>
              </a:rPr>
              <a:t>依據現今學生資訊技能程度，調整線上課程內容</a:t>
            </a:r>
          </a:p>
          <a:p>
            <a:pPr lvl="0">
              <a:buFont typeface="+mj-lt"/>
              <a:buAutoNum type="arabicPeriod"/>
            </a:pPr>
            <a:r>
              <a:rPr lang="zh-TW" altLang="en-US" dirty="0">
                <a:latin typeface="微軟正黑體" panose="020B0604030504040204" pitchFamily="34" charset="-120"/>
                <a:ea typeface="微軟正黑體" panose="020B0604030504040204" pitchFamily="34" charset="-120"/>
              </a:rPr>
              <a:t>增加能夠確保學生有真實上網路課程的機制</a:t>
            </a:r>
          </a:p>
          <a:p>
            <a:pPr lvl="0">
              <a:buFont typeface="+mj-lt"/>
              <a:buAutoNum type="arabicPeriod"/>
            </a:pPr>
            <a:r>
              <a:rPr lang="zh-TW" altLang="en-US" dirty="0">
                <a:latin typeface="微軟正黑體" panose="020B0604030504040204" pitchFamily="34" charset="-120"/>
                <a:ea typeface="微軟正黑體" panose="020B0604030504040204" pitchFamily="34" charset="-120"/>
              </a:rPr>
              <a:t>按面授課程的方式調整線上課程的作業練習方式</a:t>
            </a:r>
          </a:p>
          <a:p>
            <a:pPr lvl="0">
              <a:buFont typeface="+mj-lt"/>
              <a:buAutoNum type="arabicPeriod"/>
            </a:pPr>
            <a:r>
              <a:rPr lang="zh-TW" altLang="en-US" dirty="0">
                <a:latin typeface="微軟正黑體" panose="020B0604030504040204" pitchFamily="34" charset="-120"/>
                <a:ea typeface="微軟正黑體" panose="020B0604030504040204" pitchFamily="34" charset="-120"/>
              </a:rPr>
              <a:t>線上課程的修課模式從自行註冊上課改為整合到線上課程管理平台中</a:t>
            </a:r>
          </a:p>
          <a:p>
            <a:pPr lvl="0">
              <a:buFont typeface="+mj-lt"/>
              <a:buAutoNum type="arabicPeriod"/>
            </a:pPr>
            <a:r>
              <a:rPr lang="zh-TW" altLang="en-US" dirty="0">
                <a:latin typeface="微軟正黑體" panose="020B0604030504040204" pitchFamily="34" charset="-120"/>
                <a:ea typeface="微軟正黑體" panose="020B0604030504040204" pitchFamily="34" charset="-120"/>
              </a:rPr>
              <a:t>繼續追蹤第一年的受測者並比較前後兩年的學業研究表現</a:t>
            </a:r>
          </a:p>
        </p:txBody>
      </p:sp>
    </p:spTree>
    <p:extLst>
      <p:ext uri="{BB962C8B-B14F-4D97-AF65-F5344CB8AC3E}">
        <p14:creationId xmlns:p14="http://schemas.microsoft.com/office/powerpoint/2010/main" val="2095624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3923522" y="2232661"/>
            <a:ext cx="4344955" cy="1196339"/>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7200"/>
              <a:buFont typeface="Arial Black"/>
              <a:buNone/>
            </a:pPr>
            <a:r>
              <a:rPr lang="zh-TW" sz="7200" dirty="0">
                <a:latin typeface="微軟正黑體" panose="020B0604030504040204" pitchFamily="34" charset="-120"/>
                <a:ea typeface="微軟正黑體" panose="020B0604030504040204" pitchFamily="34" charset="-120"/>
              </a:rPr>
              <a:t>感謝聆聽</a:t>
            </a:r>
            <a:endParaRPr dirty="0">
              <a:latin typeface="微軟正黑體" panose="020B0604030504040204" pitchFamily="34" charset="-120"/>
              <a:ea typeface="微軟正黑體" panose="020B0604030504040204" pitchFamily="34" charset="-120"/>
            </a:endParaRPr>
          </a:p>
        </p:txBody>
      </p:sp>
      <p:sp>
        <p:nvSpPr>
          <p:cNvPr id="137" name="Google Shape;137;p7"/>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tLang="zh-TW"/>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609600" y="152718"/>
            <a:ext cx="94615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Arial Black"/>
              <a:buNone/>
            </a:pPr>
            <a:r>
              <a:rPr lang="zh-TW" altLang="en-US" dirty="0"/>
              <a:t>壹</a:t>
            </a:r>
            <a:r>
              <a:rPr lang="zh-TW" dirty="0"/>
              <a:t>、中興大學電子資源使用成效行動研究計畫</a:t>
            </a:r>
            <a:endParaRPr dirty="0"/>
          </a:p>
        </p:txBody>
      </p:sp>
      <p:sp>
        <p:nvSpPr>
          <p:cNvPr id="2" name="文字版面配置區 1">
            <a:extLst>
              <a:ext uri="{FF2B5EF4-FFF2-40B4-BE49-F238E27FC236}">
                <a16:creationId xmlns:a16="http://schemas.microsoft.com/office/drawing/2014/main" id="{3F0AD3CE-A70B-4B04-905F-FF2386626F7C}"/>
              </a:ext>
            </a:extLst>
          </p:cNvPr>
          <p:cNvSpPr>
            <a:spLocks noGrp="1"/>
          </p:cNvSpPr>
          <p:nvPr>
            <p:ph type="body" idx="1"/>
          </p:nvPr>
        </p:nvSpPr>
        <p:spPr/>
        <p:txBody>
          <a:bodyPr>
            <a:normAutofit fontScale="92500" lnSpcReduction="20000"/>
          </a:bodyPr>
          <a:lstStyle/>
          <a:p>
            <a:pPr>
              <a:lnSpc>
                <a:spcPct val="200000"/>
              </a:lnSpc>
            </a:pPr>
            <a:r>
              <a:rPr lang="zh-TW" altLang="en-US" sz="2600" dirty="0"/>
              <a:t>一、研究簡介</a:t>
            </a:r>
            <a:endParaRPr lang="en-US" altLang="zh-TW" sz="2600" dirty="0"/>
          </a:p>
          <a:p>
            <a:pPr>
              <a:lnSpc>
                <a:spcPct val="200000"/>
              </a:lnSpc>
            </a:pPr>
            <a:r>
              <a:rPr lang="zh-TW" altLang="en-US" sz="2600" dirty="0"/>
              <a:t>二、研究動機、目的與問題</a:t>
            </a:r>
            <a:endParaRPr lang="en-US" altLang="zh-TW" sz="2600" dirty="0"/>
          </a:p>
          <a:p>
            <a:pPr>
              <a:lnSpc>
                <a:spcPct val="200000"/>
              </a:lnSpc>
            </a:pPr>
            <a:r>
              <a:rPr lang="zh-TW" altLang="en-US" sz="2600" dirty="0"/>
              <a:t>三、研究方法</a:t>
            </a:r>
            <a:endParaRPr lang="en-US" altLang="zh-TW" sz="2600" dirty="0"/>
          </a:p>
          <a:p>
            <a:pPr>
              <a:lnSpc>
                <a:spcPct val="200000"/>
              </a:lnSpc>
            </a:pPr>
            <a:r>
              <a:rPr lang="zh-TW" altLang="en-US" sz="2600" dirty="0"/>
              <a:t>四、研究實施</a:t>
            </a:r>
            <a:endParaRPr lang="en-US" altLang="zh-TW" sz="2600" dirty="0"/>
          </a:p>
          <a:p>
            <a:pPr>
              <a:lnSpc>
                <a:spcPct val="200000"/>
              </a:lnSpc>
            </a:pPr>
            <a:r>
              <a:rPr lang="zh-TW" altLang="en-US" sz="2600" dirty="0"/>
              <a:t>五、研究結果與分析</a:t>
            </a:r>
            <a:endParaRPr lang="en-US" altLang="zh-TW" sz="2600" dirty="0"/>
          </a:p>
          <a:p>
            <a:pPr>
              <a:lnSpc>
                <a:spcPct val="200000"/>
              </a:lnSpc>
            </a:pPr>
            <a:r>
              <a:rPr lang="zh-TW" altLang="en-US" sz="2600" dirty="0"/>
              <a:t>六、研究結論與建議</a:t>
            </a:r>
            <a:endParaRPr lang="en-US" altLang="zh-TW" sz="2600" dirty="0"/>
          </a:p>
          <a:p>
            <a:endParaRPr lang="zh-TW" altLang="en-US" dirty="0"/>
          </a:p>
        </p:txBody>
      </p:sp>
      <p:sp>
        <p:nvSpPr>
          <p:cNvPr id="110" name="Google Shape;110;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tLang="zh-TW"/>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F6AB2B-1FBF-457B-A7B3-6C6CCEC68B38}"/>
              </a:ext>
            </a:extLst>
          </p:cNvPr>
          <p:cNvSpPr>
            <a:spLocks noGrp="1"/>
          </p:cNvSpPr>
          <p:nvPr>
            <p:ph type="title"/>
          </p:nvPr>
        </p:nvSpPr>
        <p:spPr>
          <a:xfrm>
            <a:off x="2235200" y="2338848"/>
            <a:ext cx="7721600" cy="2180303"/>
          </a:xfrm>
        </p:spPr>
        <p:txBody>
          <a:bodyPr>
            <a:noAutofit/>
          </a:bodyPr>
          <a:lstStyle/>
          <a:p>
            <a:pPr algn="ctr"/>
            <a:r>
              <a:rPr lang="en-US" altLang="zh-TW" sz="7200" dirty="0">
                <a:latin typeface="Limelight" panose="02020500000000000000" charset="0"/>
              </a:rPr>
              <a:t>QA Time</a:t>
            </a:r>
            <a:br>
              <a:rPr lang="en-US" altLang="zh-TW" sz="7200" dirty="0"/>
            </a:br>
            <a:r>
              <a:rPr lang="en-US" altLang="zh-TW" sz="7200" b="1" dirty="0">
                <a:latin typeface="微軟正黑體" panose="020B0604030504040204" pitchFamily="34" charset="-120"/>
                <a:ea typeface="微軟正黑體" panose="020B0604030504040204" pitchFamily="34" charset="-120"/>
              </a:rPr>
              <a:t>(</a:t>
            </a:r>
            <a:r>
              <a:rPr lang="zh-TW" altLang="en-US" sz="7200" b="1" dirty="0">
                <a:latin typeface="微軟正黑體" panose="020B0604030504040204" pitchFamily="34" charset="-120"/>
                <a:ea typeface="微軟正黑體" panose="020B0604030504040204" pitchFamily="34" charset="-120"/>
              </a:rPr>
              <a:t>主持人搶答說明</a:t>
            </a:r>
            <a:r>
              <a:rPr lang="en-US" altLang="zh-TW" sz="7200" b="1" dirty="0">
                <a:latin typeface="微軟正黑體" panose="020B0604030504040204" pitchFamily="34" charset="-120"/>
                <a:ea typeface="微軟正黑體" panose="020B0604030504040204" pitchFamily="34" charset="-120"/>
              </a:rPr>
              <a:t>)</a:t>
            </a:r>
            <a:endParaRPr lang="zh-TW" altLang="en-US" sz="7200" b="1"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D0FBB415-4D26-4965-9E32-03D0C1B2BA1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30</a:t>
            </a:fld>
            <a:endParaRPr lang="zh-TW" altLang="en-US"/>
          </a:p>
        </p:txBody>
      </p:sp>
    </p:spTree>
    <p:extLst>
      <p:ext uri="{BB962C8B-B14F-4D97-AF65-F5344CB8AC3E}">
        <p14:creationId xmlns:p14="http://schemas.microsoft.com/office/powerpoint/2010/main" val="258242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609600" y="152718"/>
            <a:ext cx="77216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Arial Black"/>
              <a:buNone/>
            </a:pPr>
            <a:r>
              <a:rPr lang="en-US" altLang="zh-TW" b="1" dirty="0">
                <a:latin typeface="Times New Roman" panose="02020603050405020304" pitchFamily="18" charset="0"/>
                <a:cs typeface="Times New Roman" panose="02020603050405020304" pitchFamily="18" charset="0"/>
              </a:rPr>
              <a:t>QA Time</a:t>
            </a:r>
            <a:r>
              <a:rPr lang="zh-TW" b="1" dirty="0">
                <a:latin typeface="Times New Roman" panose="02020603050405020304" pitchFamily="18" charset="0"/>
                <a:cs typeface="Times New Roman" panose="02020603050405020304" pitchFamily="18" charset="0"/>
              </a:rPr>
              <a:t> (1/2)</a:t>
            </a:r>
            <a:endParaRPr b="1" dirty="0">
              <a:latin typeface="Times New Roman" panose="02020603050405020304" pitchFamily="18" charset="0"/>
              <a:cs typeface="Times New Roman" panose="02020603050405020304" pitchFamily="18" charset="0"/>
            </a:endParaRPr>
          </a:p>
        </p:txBody>
      </p:sp>
      <p:sp>
        <p:nvSpPr>
          <p:cNvPr id="143" name="Google Shape;143;p8"/>
          <p:cNvSpPr txBox="1">
            <a:spLocks noGrp="1"/>
          </p:cNvSpPr>
          <p:nvPr>
            <p:ph type="body" idx="1"/>
          </p:nvPr>
        </p:nvSpPr>
        <p:spPr>
          <a:xfrm>
            <a:off x="609600" y="1752601"/>
            <a:ext cx="10160000" cy="4373563"/>
          </a:xfrm>
          <a:prstGeom prst="rect">
            <a:avLst/>
          </a:prstGeom>
          <a:noFill/>
          <a:ln>
            <a:noFill/>
          </a:ln>
        </p:spPr>
        <p:txBody>
          <a:bodyPr spcFirstLastPara="1" wrap="square" lIns="91425" tIns="45700" rIns="91425" bIns="45700" anchor="t" anchorCtr="0">
            <a:normAutofit/>
          </a:bodyPr>
          <a:lstStyle/>
          <a:p>
            <a:pPr marL="630238" lvl="0" indent="-630238" algn="l" rtl="0">
              <a:spcBef>
                <a:spcPts val="0"/>
              </a:spcBef>
              <a:spcAft>
                <a:spcPts val="0"/>
              </a:spcAft>
              <a:buClr>
                <a:schemeClr val="dk1"/>
              </a:buClr>
              <a:buSzPts val="2800"/>
              <a:buNone/>
            </a:pPr>
            <a:r>
              <a:rPr lang="zh-TW" sz="2800" dirty="0"/>
              <a:t>Q1. 請問在108年度中興大學試辦電子資源使用成效行動研究中，</a:t>
            </a:r>
            <a:r>
              <a:rPr lang="zh-TW" altLang="en-US" sz="2800" dirty="0"/>
              <a:t>下列哪一個</a:t>
            </a:r>
            <a:r>
              <a:rPr lang="zh-TW" altLang="en-US" sz="2800" dirty="0">
                <a:solidFill>
                  <a:srgbClr val="FF0000"/>
                </a:solidFill>
              </a:rPr>
              <a:t>合作組合</a:t>
            </a:r>
            <a:r>
              <a:rPr lang="zh-TW" altLang="en-US" sz="2800" dirty="0"/>
              <a:t>為正確</a:t>
            </a:r>
            <a:r>
              <a:rPr lang="zh-TW" sz="2800" dirty="0"/>
              <a:t>？</a:t>
            </a:r>
            <a:endParaRPr sz="2800" dirty="0"/>
          </a:p>
          <a:p>
            <a:pPr marL="0" lvl="0" indent="0" algn="l" rtl="0">
              <a:spcBef>
                <a:spcPts val="1000"/>
              </a:spcBef>
              <a:spcAft>
                <a:spcPts val="0"/>
              </a:spcAft>
              <a:buClr>
                <a:schemeClr val="dk1"/>
              </a:buClr>
              <a:buSzPts val="2000"/>
              <a:buNone/>
            </a:pPr>
            <a:endParaRPr dirty="0"/>
          </a:p>
          <a:p>
            <a:pPr marL="457200" lvl="0" indent="-457200" algn="l" rtl="0">
              <a:spcBef>
                <a:spcPts val="1080"/>
              </a:spcBef>
              <a:spcAft>
                <a:spcPts val="0"/>
              </a:spcAft>
              <a:buClr>
                <a:schemeClr val="dk1"/>
              </a:buClr>
              <a:buSzPts val="2400"/>
              <a:buAutoNum type="alphaUcParenR"/>
            </a:pPr>
            <a:r>
              <a:rPr lang="zh-TW" sz="2400" dirty="0"/>
              <a:t>圖書館與計算機及網路資訊中心</a:t>
            </a:r>
            <a:r>
              <a:rPr lang="zh-TW" altLang="en-US" sz="2400" dirty="0"/>
              <a:t>資安課程</a:t>
            </a:r>
            <a:endParaRPr sz="2400" dirty="0"/>
          </a:p>
          <a:p>
            <a:pPr marL="457200" lvl="0" indent="-457200" algn="l" rtl="0">
              <a:spcBef>
                <a:spcPts val="1080"/>
              </a:spcBef>
              <a:spcAft>
                <a:spcPts val="0"/>
              </a:spcAft>
              <a:buClr>
                <a:schemeClr val="dk1"/>
              </a:buClr>
              <a:buSzPts val="2400"/>
              <a:buAutoNum type="alphaUcParenR"/>
            </a:pPr>
            <a:r>
              <a:rPr lang="zh-TW" sz="2400" dirty="0"/>
              <a:t>圖書館與</a:t>
            </a:r>
            <a:r>
              <a:rPr lang="zh-TW" altLang="en-US" sz="2400" dirty="0"/>
              <a:t>人文與社會科學</a:t>
            </a:r>
            <a:r>
              <a:rPr lang="zh-TW" sz="2400" dirty="0"/>
              <a:t>中心</a:t>
            </a:r>
            <a:r>
              <a:rPr lang="zh-TW" altLang="en-US" sz="2400" dirty="0"/>
              <a:t>講座</a:t>
            </a:r>
            <a:endParaRPr sz="2400" dirty="0"/>
          </a:p>
          <a:p>
            <a:pPr marL="457200" lvl="0" indent="-457200" algn="l" rtl="0">
              <a:spcBef>
                <a:spcPts val="1080"/>
              </a:spcBef>
              <a:spcAft>
                <a:spcPts val="0"/>
              </a:spcAft>
              <a:buClr>
                <a:schemeClr val="dk1"/>
              </a:buClr>
              <a:buSzPts val="2400"/>
              <a:buAutoNum type="alphaUcParenR"/>
            </a:pPr>
            <a:r>
              <a:rPr lang="zh-TW" sz="2400" dirty="0"/>
              <a:t>圖書館與圖書資訊學研究所</a:t>
            </a:r>
            <a:r>
              <a:rPr lang="zh-TW" altLang="en-US" sz="2400" dirty="0"/>
              <a:t>課程</a:t>
            </a:r>
            <a:endParaRPr sz="2400" dirty="0"/>
          </a:p>
          <a:p>
            <a:pPr marL="457200" lvl="0" indent="-457200" algn="l" rtl="0">
              <a:spcBef>
                <a:spcPts val="1080"/>
              </a:spcBef>
              <a:spcAft>
                <a:spcPts val="0"/>
              </a:spcAft>
              <a:buClr>
                <a:schemeClr val="dk1"/>
              </a:buClr>
              <a:buSzPts val="2400"/>
              <a:buAutoNum type="alphaUcParenR"/>
            </a:pPr>
            <a:r>
              <a:rPr lang="zh-TW" sz="2400" dirty="0"/>
              <a:t>圖書館與歷史</a:t>
            </a:r>
            <a:r>
              <a:rPr lang="zh-TW" altLang="en-US" sz="2400" dirty="0"/>
              <a:t>領域通識課程</a:t>
            </a:r>
            <a:endParaRPr sz="2400" dirty="0"/>
          </a:p>
          <a:p>
            <a:pPr marL="0" lvl="0" indent="0" algn="l" rtl="0">
              <a:spcBef>
                <a:spcPts val="1000"/>
              </a:spcBef>
              <a:spcAft>
                <a:spcPts val="0"/>
              </a:spcAft>
              <a:buClr>
                <a:schemeClr val="dk1"/>
              </a:buClr>
              <a:buSzPts val="2000"/>
              <a:buNone/>
            </a:pPr>
            <a:endParaRPr dirty="0"/>
          </a:p>
          <a:p>
            <a:pPr marL="0" lvl="0" indent="0" algn="l" rtl="0">
              <a:spcBef>
                <a:spcPts val="1000"/>
              </a:spcBef>
              <a:spcAft>
                <a:spcPts val="0"/>
              </a:spcAft>
              <a:buClr>
                <a:schemeClr val="dk1"/>
              </a:buClr>
              <a:buSzPts val="2000"/>
              <a:buNone/>
            </a:pPr>
            <a:endParaRPr dirty="0"/>
          </a:p>
        </p:txBody>
      </p:sp>
      <p:sp>
        <p:nvSpPr>
          <p:cNvPr id="144" name="Google Shape;144;p8"/>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tLang="zh-TW"/>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QA Time</a:t>
            </a:r>
            <a:r>
              <a:rPr lang="zh-TW" altLang="zh-TW" b="1" dirty="0">
                <a:latin typeface="Times New Roman" panose="02020603050405020304" pitchFamily="18" charset="0"/>
                <a:cs typeface="Times New Roman" panose="02020603050405020304" pitchFamily="18" charset="0"/>
              </a:rPr>
              <a:t> (1/2)</a:t>
            </a:r>
            <a:r>
              <a:rPr lang="zh-TW" altLang="en-US" b="1" dirty="0">
                <a:latin typeface="Times New Roman" panose="02020603050405020304" pitchFamily="18" charset="0"/>
                <a:cs typeface="Times New Roman" panose="02020603050405020304" pitchFamily="18" charset="0"/>
              </a:rPr>
              <a:t> </a:t>
            </a:r>
            <a:r>
              <a:rPr lang="en-US" altLang="zh-TW" b="1" dirty="0">
                <a:latin typeface="Times New Roman" panose="02020603050405020304" pitchFamily="18" charset="0"/>
                <a:cs typeface="Times New Roman" panose="02020603050405020304" pitchFamily="18" charset="0"/>
              </a:rPr>
              <a:t>Ans.</a:t>
            </a:r>
            <a:endParaRPr lang="zh-TW" altLang="en-US" dirty="0"/>
          </a:p>
        </p:txBody>
      </p:sp>
      <p:sp>
        <p:nvSpPr>
          <p:cNvPr id="3" name="文字版面配置區 2"/>
          <p:cNvSpPr>
            <a:spLocks noGrp="1"/>
          </p:cNvSpPr>
          <p:nvPr>
            <p:ph type="body" idx="1"/>
          </p:nvPr>
        </p:nvSpPr>
        <p:spPr/>
        <p:txBody>
          <a:bodyPr/>
          <a:lstStyle/>
          <a:p>
            <a:pPr marL="630238" lvl="0" indent="-630238">
              <a:spcBef>
                <a:spcPts val="0"/>
              </a:spcBef>
              <a:buSzPts val="2800"/>
            </a:pPr>
            <a:r>
              <a:rPr lang="en-US" altLang="zh-TW" sz="2800" dirty="0"/>
              <a:t>Q1. </a:t>
            </a:r>
            <a:r>
              <a:rPr lang="zh-TW" altLang="en-US" sz="2800" dirty="0"/>
              <a:t>請問在</a:t>
            </a:r>
            <a:r>
              <a:rPr lang="en-US" altLang="zh-TW" sz="2800" dirty="0"/>
              <a:t>108</a:t>
            </a:r>
            <a:r>
              <a:rPr lang="zh-TW" altLang="en-US" sz="2800" dirty="0"/>
              <a:t>年度中興大學試辦電子資源使用成效行動研究中，下列哪一個</a:t>
            </a:r>
            <a:r>
              <a:rPr lang="zh-TW" altLang="en-US" sz="2800" dirty="0">
                <a:solidFill>
                  <a:srgbClr val="FF0000"/>
                </a:solidFill>
              </a:rPr>
              <a:t>合作組合</a:t>
            </a:r>
            <a:r>
              <a:rPr lang="zh-TW" altLang="en-US" sz="2800" dirty="0"/>
              <a:t>為正確？</a:t>
            </a:r>
          </a:p>
          <a:p>
            <a:pPr marL="0" lvl="0" indent="0">
              <a:spcBef>
                <a:spcPts val="1000"/>
              </a:spcBef>
              <a:buSzPts val="2000"/>
            </a:pPr>
            <a:endParaRPr lang="zh-TW" altLang="en-US" dirty="0"/>
          </a:p>
          <a:p>
            <a:pPr lvl="0" indent="-457200">
              <a:spcBef>
                <a:spcPts val="1080"/>
              </a:spcBef>
              <a:buSzPts val="2400"/>
              <a:buAutoNum type="alphaUcParenR"/>
            </a:pPr>
            <a:r>
              <a:rPr lang="zh-TW" altLang="en-US" sz="2400" dirty="0"/>
              <a:t>圖書館與計算機及網路資訊中心資安課程</a:t>
            </a:r>
          </a:p>
          <a:p>
            <a:pPr lvl="0" indent="-457200">
              <a:spcBef>
                <a:spcPts val="1080"/>
              </a:spcBef>
              <a:buSzPts val="2400"/>
              <a:buAutoNum type="alphaUcParenR"/>
            </a:pPr>
            <a:r>
              <a:rPr lang="zh-TW" altLang="en-US" sz="2400" dirty="0"/>
              <a:t>圖書館與人文與社會科學中心講座</a:t>
            </a:r>
          </a:p>
          <a:p>
            <a:pPr lvl="0" indent="-457200">
              <a:spcBef>
                <a:spcPts val="1080"/>
              </a:spcBef>
              <a:buSzPts val="2400"/>
              <a:buAutoNum type="alphaUcParenR"/>
            </a:pPr>
            <a:r>
              <a:rPr lang="zh-TW" altLang="en-US" sz="2400" dirty="0"/>
              <a:t>圖書館與圖書資訊學研究所課程</a:t>
            </a:r>
          </a:p>
          <a:p>
            <a:pPr lvl="0" indent="-457200">
              <a:spcBef>
                <a:spcPts val="1080"/>
              </a:spcBef>
              <a:buSzPts val="2400"/>
              <a:buAutoNum type="alphaUcParenR"/>
            </a:pPr>
            <a:r>
              <a:rPr lang="zh-TW" altLang="en-US" sz="2400" dirty="0">
                <a:solidFill>
                  <a:srgbClr val="FF0000"/>
                </a:solidFill>
              </a:rPr>
              <a:t>圖書館與歷史領域通識課程</a:t>
            </a:r>
          </a:p>
        </p:txBody>
      </p:sp>
      <p:sp>
        <p:nvSpPr>
          <p:cNvPr id="4" name="投影片編號版面配置區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32</a:t>
            </a:fld>
            <a:endParaRPr lang="zh-TW" altLang="en-US" dirty="0"/>
          </a:p>
        </p:txBody>
      </p:sp>
    </p:spTree>
    <p:extLst>
      <p:ext uri="{BB962C8B-B14F-4D97-AF65-F5344CB8AC3E}">
        <p14:creationId xmlns:p14="http://schemas.microsoft.com/office/powerpoint/2010/main" val="4113844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609600" y="152718"/>
            <a:ext cx="7721600" cy="1371600"/>
          </a:xfrm>
          <a:prstGeom prst="rect">
            <a:avLst/>
          </a:prstGeom>
          <a:noFill/>
          <a:ln>
            <a:noFill/>
          </a:ln>
        </p:spPr>
        <p:txBody>
          <a:bodyPr spcFirstLastPara="1" wrap="square" lIns="91425" tIns="45700" rIns="91425" bIns="45700" anchor="b" anchorCtr="0">
            <a:normAutofit/>
          </a:bodyPr>
          <a:lstStyle/>
          <a:p>
            <a:pPr lvl="0">
              <a:buSzPts val="3600"/>
            </a:pPr>
            <a:r>
              <a:rPr lang="en-US" altLang="zh-TW" b="1" dirty="0">
                <a:latin typeface="Times New Roman" panose="02020603050405020304" pitchFamily="18" charset="0"/>
                <a:cs typeface="Times New Roman" panose="02020603050405020304" pitchFamily="18" charset="0"/>
              </a:rPr>
              <a:t>QA Time</a:t>
            </a:r>
            <a:r>
              <a:rPr lang="zh-TW" b="1" dirty="0">
                <a:latin typeface="Times New Roman" panose="02020603050405020304" pitchFamily="18" charset="0"/>
                <a:cs typeface="Times New Roman" panose="02020603050405020304" pitchFamily="18" charset="0"/>
              </a:rPr>
              <a:t> (2/2)</a:t>
            </a:r>
            <a:endParaRPr b="1" dirty="0">
              <a:latin typeface="Times New Roman" panose="02020603050405020304" pitchFamily="18" charset="0"/>
              <a:cs typeface="Times New Roman" panose="02020603050405020304" pitchFamily="18" charset="0"/>
            </a:endParaRPr>
          </a:p>
        </p:txBody>
      </p:sp>
      <p:sp>
        <p:nvSpPr>
          <p:cNvPr id="150" name="Google Shape;150;p9"/>
          <p:cNvSpPr txBox="1">
            <a:spLocks noGrp="1"/>
          </p:cNvSpPr>
          <p:nvPr>
            <p:ph type="body" idx="1"/>
          </p:nvPr>
        </p:nvSpPr>
        <p:spPr>
          <a:xfrm>
            <a:off x="609600" y="1752601"/>
            <a:ext cx="10535920" cy="4373563"/>
          </a:xfrm>
          <a:prstGeom prst="rect">
            <a:avLst/>
          </a:prstGeom>
          <a:noFill/>
          <a:ln>
            <a:noFill/>
          </a:ln>
        </p:spPr>
        <p:txBody>
          <a:bodyPr spcFirstLastPara="1" wrap="square" lIns="91425" tIns="45700" rIns="91425" bIns="45700" anchor="t" anchorCtr="0">
            <a:normAutofit/>
          </a:bodyPr>
          <a:lstStyle/>
          <a:p>
            <a:pPr marL="720725" lvl="0" indent="-720725" algn="l" rtl="0">
              <a:spcBef>
                <a:spcPts val="0"/>
              </a:spcBef>
              <a:spcAft>
                <a:spcPts val="0"/>
              </a:spcAft>
              <a:buClr>
                <a:schemeClr val="dk1"/>
              </a:buClr>
              <a:buSzPts val="2800"/>
              <a:buNone/>
            </a:pPr>
            <a:r>
              <a:rPr lang="zh-TW" sz="2800" dirty="0"/>
              <a:t>Q2. </a:t>
            </a:r>
            <a:r>
              <a:rPr lang="zh-TW" altLang="en-US" sz="2800" dirty="0"/>
              <a:t>請問</a:t>
            </a:r>
            <a:r>
              <a:rPr lang="zh-TW" altLang="en-US" sz="2800" dirty="0">
                <a:solidFill>
                  <a:srgbClr val="FF0000"/>
                </a:solidFill>
              </a:rPr>
              <a:t>國外參考範例</a:t>
            </a:r>
            <a:r>
              <a:rPr lang="zh-TW" altLang="en-US" sz="2800" dirty="0"/>
              <a:t>的來源</a:t>
            </a:r>
            <a:r>
              <a:rPr lang="zh-TW" altLang="en-US" sz="2800" dirty="0">
                <a:solidFill>
                  <a:srgbClr val="FF0000"/>
                </a:solidFill>
              </a:rPr>
              <a:t>檢索平台</a:t>
            </a:r>
            <a:r>
              <a:rPr lang="zh-TW" altLang="en-US" sz="2800" dirty="0"/>
              <a:t>是由哪一個組織提供的呢？</a:t>
            </a:r>
            <a:endParaRPr lang="en-US" altLang="zh-TW" sz="2800" dirty="0"/>
          </a:p>
          <a:p>
            <a:pPr marL="720725" lvl="0" indent="-720725" algn="l" rtl="0">
              <a:spcBef>
                <a:spcPts val="0"/>
              </a:spcBef>
              <a:spcAft>
                <a:spcPts val="0"/>
              </a:spcAft>
              <a:buClr>
                <a:schemeClr val="dk1"/>
              </a:buClr>
              <a:buSzPts val="2800"/>
              <a:buNone/>
            </a:pPr>
            <a:endParaRPr dirty="0"/>
          </a:p>
          <a:p>
            <a:pPr indent="-457200">
              <a:spcBef>
                <a:spcPts val="1080"/>
              </a:spcBef>
              <a:buSzPts val="2400"/>
              <a:buFont typeface="Arial"/>
              <a:buAutoNum type="alphaUcParenR"/>
            </a:pPr>
            <a:r>
              <a:rPr lang="en-US" altLang="zh-TW" sz="2400" dirty="0"/>
              <a:t>IFLA</a:t>
            </a:r>
          </a:p>
          <a:p>
            <a:pPr indent="-457200">
              <a:spcBef>
                <a:spcPts val="1080"/>
              </a:spcBef>
              <a:buSzPts val="2400"/>
              <a:buFont typeface="Arial"/>
              <a:buAutoNum type="alphaUcParenR"/>
            </a:pPr>
            <a:r>
              <a:rPr lang="en-US" altLang="zh-TW" sz="2400" dirty="0"/>
              <a:t>OCLC</a:t>
            </a:r>
            <a:endParaRPr sz="2400" dirty="0"/>
          </a:p>
          <a:p>
            <a:pPr indent="-457200">
              <a:spcBef>
                <a:spcPts val="1080"/>
              </a:spcBef>
              <a:buSzPts val="2400"/>
              <a:buFont typeface="Arial"/>
              <a:buAutoNum type="alphaUcParenR"/>
            </a:pPr>
            <a:r>
              <a:rPr lang="en-US" altLang="zh-TW" sz="2400" dirty="0"/>
              <a:t>ACRL</a:t>
            </a:r>
          </a:p>
          <a:p>
            <a:pPr indent="-457200">
              <a:spcBef>
                <a:spcPts val="1080"/>
              </a:spcBef>
              <a:buSzPts val="2400"/>
              <a:buFont typeface="Arial"/>
              <a:buAutoNum type="alphaUcParenR"/>
            </a:pPr>
            <a:r>
              <a:rPr lang="en-US" sz="2400" dirty="0"/>
              <a:t>TAEBDC</a:t>
            </a:r>
            <a:endParaRPr sz="2400" dirty="0"/>
          </a:p>
        </p:txBody>
      </p:sp>
      <p:sp>
        <p:nvSpPr>
          <p:cNvPr id="151" name="Google Shape;151;p9"/>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tLang="zh-TW"/>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QA Time</a:t>
            </a:r>
            <a:r>
              <a:rPr lang="zh-TW" altLang="zh-TW" b="1" dirty="0">
                <a:latin typeface="Times New Roman" panose="02020603050405020304" pitchFamily="18" charset="0"/>
                <a:cs typeface="Times New Roman" panose="02020603050405020304" pitchFamily="18" charset="0"/>
              </a:rPr>
              <a:t> (2/2)</a:t>
            </a:r>
            <a:r>
              <a:rPr lang="en-US" altLang="zh-TW" b="1" dirty="0">
                <a:latin typeface="Times New Roman" panose="02020603050405020304" pitchFamily="18" charset="0"/>
                <a:cs typeface="Times New Roman" panose="02020603050405020304" pitchFamily="18" charset="0"/>
              </a:rPr>
              <a:t> Ans.</a:t>
            </a:r>
            <a:endParaRPr lang="zh-TW" altLang="en-US" dirty="0"/>
          </a:p>
        </p:txBody>
      </p:sp>
      <p:sp>
        <p:nvSpPr>
          <p:cNvPr id="3" name="文字版面配置區 2"/>
          <p:cNvSpPr>
            <a:spLocks noGrp="1"/>
          </p:cNvSpPr>
          <p:nvPr>
            <p:ph type="body" idx="1"/>
          </p:nvPr>
        </p:nvSpPr>
        <p:spPr/>
        <p:txBody>
          <a:bodyPr/>
          <a:lstStyle/>
          <a:p>
            <a:pPr marL="720725" lvl="0" indent="-720725">
              <a:spcBef>
                <a:spcPts val="0"/>
              </a:spcBef>
              <a:buSzPts val="2800"/>
            </a:pPr>
            <a:r>
              <a:rPr lang="en-US" altLang="zh-TW" sz="2800" dirty="0"/>
              <a:t>Q2. </a:t>
            </a:r>
            <a:r>
              <a:rPr lang="zh-TW" altLang="en-US" sz="2800" dirty="0"/>
              <a:t>請問</a:t>
            </a:r>
            <a:r>
              <a:rPr lang="zh-TW" altLang="en-US" sz="2800" dirty="0">
                <a:solidFill>
                  <a:srgbClr val="FF0000"/>
                </a:solidFill>
              </a:rPr>
              <a:t>國外參考範例</a:t>
            </a:r>
            <a:r>
              <a:rPr lang="zh-TW" altLang="en-US" sz="2800" dirty="0"/>
              <a:t>的來源</a:t>
            </a:r>
            <a:r>
              <a:rPr lang="zh-TW" altLang="en-US" sz="2800" dirty="0">
                <a:solidFill>
                  <a:srgbClr val="FF0000"/>
                </a:solidFill>
              </a:rPr>
              <a:t>檢索平台</a:t>
            </a:r>
            <a:r>
              <a:rPr lang="zh-TW" altLang="en-US" sz="2800" dirty="0"/>
              <a:t>是由哪一個組織提供的呢？</a:t>
            </a:r>
          </a:p>
          <a:p>
            <a:pPr marL="720725" lvl="0" indent="-720725">
              <a:spcBef>
                <a:spcPts val="0"/>
              </a:spcBef>
              <a:buSzPts val="2800"/>
            </a:pPr>
            <a:endParaRPr lang="zh-TW" altLang="en-US" dirty="0"/>
          </a:p>
          <a:p>
            <a:pPr indent="-457200">
              <a:spcBef>
                <a:spcPts val="1080"/>
              </a:spcBef>
              <a:buSzPts val="2400"/>
              <a:buFont typeface="Arial"/>
              <a:buAutoNum type="alphaUcParenR"/>
            </a:pPr>
            <a:r>
              <a:rPr lang="en-US" altLang="zh-TW" sz="2400" dirty="0"/>
              <a:t>IFLA</a:t>
            </a:r>
          </a:p>
          <a:p>
            <a:pPr indent="-457200">
              <a:spcBef>
                <a:spcPts val="1080"/>
              </a:spcBef>
              <a:buSzPts val="2400"/>
              <a:buFont typeface="Arial"/>
              <a:buAutoNum type="alphaUcParenR"/>
            </a:pPr>
            <a:r>
              <a:rPr lang="en-US" altLang="zh-TW" sz="2400" dirty="0"/>
              <a:t>OCLC</a:t>
            </a:r>
            <a:endParaRPr lang="zh-TW" altLang="en-US" sz="2400" dirty="0"/>
          </a:p>
          <a:p>
            <a:pPr indent="-457200">
              <a:spcBef>
                <a:spcPts val="1080"/>
              </a:spcBef>
              <a:buSzPts val="2400"/>
              <a:buFont typeface="Arial"/>
              <a:buAutoNum type="alphaUcParenR"/>
            </a:pPr>
            <a:r>
              <a:rPr lang="en-US" altLang="zh-TW" sz="2400" dirty="0">
                <a:solidFill>
                  <a:srgbClr val="FF0000"/>
                </a:solidFill>
              </a:rPr>
              <a:t>ACRL</a:t>
            </a:r>
          </a:p>
          <a:p>
            <a:pPr indent="-457200">
              <a:spcBef>
                <a:spcPts val="1080"/>
              </a:spcBef>
              <a:buSzPts val="2400"/>
              <a:buFont typeface="Arial"/>
              <a:buAutoNum type="alphaUcParenR"/>
            </a:pPr>
            <a:r>
              <a:rPr lang="en-US" altLang="zh-TW" sz="2400" dirty="0"/>
              <a:t>TAEBDC</a:t>
            </a:r>
            <a:endParaRPr lang="zh-TW" altLang="en-US" sz="2400" dirty="0"/>
          </a:p>
        </p:txBody>
      </p:sp>
      <p:sp>
        <p:nvSpPr>
          <p:cNvPr id="4" name="投影片編號版面配置區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34</a:t>
            </a:fld>
            <a:endParaRPr lang="zh-TW" altLang="en-US" dirty="0"/>
          </a:p>
        </p:txBody>
      </p:sp>
    </p:spTree>
    <p:extLst>
      <p:ext uri="{BB962C8B-B14F-4D97-AF65-F5344CB8AC3E}">
        <p14:creationId xmlns:p14="http://schemas.microsoft.com/office/powerpoint/2010/main" val="231976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a:spLocks noGrp="1"/>
          </p:cNvSpPr>
          <p:nvPr>
            <p:ph type="title"/>
          </p:nvPr>
        </p:nvSpPr>
        <p:spPr>
          <a:xfrm>
            <a:off x="2045109" y="2057400"/>
            <a:ext cx="8101781" cy="1371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8800"/>
              <a:buFont typeface="Limelight"/>
              <a:buNone/>
            </a:pPr>
            <a:r>
              <a:rPr lang="zh-TW" altLang="en-US" sz="8800" dirty="0">
                <a:latin typeface="微軟正黑體" panose="020B0604030504040204" pitchFamily="34" charset="-120"/>
                <a:ea typeface="微軟正黑體" panose="020B0604030504040204" pitchFamily="34" charset="-120"/>
                <a:cs typeface="Limelight"/>
                <a:sym typeface="Limelight"/>
              </a:rPr>
              <a:t>問題回覆時間</a:t>
            </a:r>
            <a:endParaRPr sz="8800" dirty="0">
              <a:latin typeface="微軟正黑體" panose="020B0604030504040204" pitchFamily="34" charset="-120"/>
              <a:ea typeface="微軟正黑體" panose="020B0604030504040204" pitchFamily="34" charset="-120"/>
              <a:cs typeface="Limelight"/>
              <a:sym typeface="Limelight"/>
            </a:endParaRPr>
          </a:p>
        </p:txBody>
      </p:sp>
      <p:sp>
        <p:nvSpPr>
          <p:cNvPr id="157" name="Google Shape;157;p10"/>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tLang="zh-TW"/>
              <a:t>35</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609600" y="152718"/>
            <a:ext cx="77216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Arial Black"/>
              <a:buNone/>
            </a:pPr>
            <a:r>
              <a:rPr lang="zh-TW" altLang="en-US" dirty="0"/>
              <a:t>一、</a:t>
            </a:r>
            <a:r>
              <a:rPr lang="zh-TW" dirty="0"/>
              <a:t>研究簡介</a:t>
            </a:r>
            <a:endParaRPr dirty="0"/>
          </a:p>
        </p:txBody>
      </p:sp>
      <p:sp>
        <p:nvSpPr>
          <p:cNvPr id="116" name="Google Shape;116;p4"/>
          <p:cNvSpPr txBox="1">
            <a:spLocks noGrp="1"/>
          </p:cNvSpPr>
          <p:nvPr>
            <p:ph type="body" idx="1"/>
          </p:nvPr>
        </p:nvSpPr>
        <p:spPr>
          <a:xfrm>
            <a:off x="609600" y="1752601"/>
            <a:ext cx="10858500" cy="43735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000"/>
              <a:buFont typeface="Arial" panose="020B0604020202020204" pitchFamily="34" charset="0"/>
              <a:buChar char="•"/>
            </a:pPr>
            <a:r>
              <a:rPr lang="zh-TW" dirty="0"/>
              <a:t>計畫名稱：於歷史通識課程導入圖書館利用教育課程以評估學生圖書館服務認知程度之研究</a:t>
            </a:r>
            <a:endParaRPr dirty="0"/>
          </a:p>
          <a:p>
            <a:pPr marL="342900" lvl="0" indent="-342900" algn="l" rtl="0">
              <a:lnSpc>
                <a:spcPct val="150000"/>
              </a:lnSpc>
              <a:spcBef>
                <a:spcPts val="1000"/>
              </a:spcBef>
              <a:spcAft>
                <a:spcPts val="0"/>
              </a:spcAft>
              <a:buClr>
                <a:schemeClr val="dk1"/>
              </a:buClr>
              <a:buSzPts val="2000"/>
              <a:buFont typeface="Arial" panose="020B0604020202020204" pitchFamily="34" charset="0"/>
              <a:buChar char="•"/>
            </a:pPr>
            <a:r>
              <a:rPr lang="zh-TW" dirty="0"/>
              <a:t>計畫時程：108年6月1日~12月31日</a:t>
            </a:r>
            <a:endParaRPr dirty="0"/>
          </a:p>
          <a:p>
            <a:pPr marL="342900" lvl="0" indent="-342900" algn="l" rtl="0">
              <a:lnSpc>
                <a:spcPct val="150000"/>
              </a:lnSpc>
              <a:spcBef>
                <a:spcPts val="1000"/>
              </a:spcBef>
              <a:spcAft>
                <a:spcPts val="0"/>
              </a:spcAft>
              <a:buClr>
                <a:schemeClr val="dk1"/>
              </a:buClr>
              <a:buSzPts val="2000"/>
              <a:buFont typeface="Arial" panose="020B0604020202020204" pitchFamily="34" charset="0"/>
              <a:buChar char="•"/>
            </a:pPr>
            <a:r>
              <a:rPr lang="zh-TW" dirty="0"/>
              <a:t>研究方法：問卷、前/後測試</a:t>
            </a:r>
            <a:endParaRPr dirty="0"/>
          </a:p>
          <a:p>
            <a:pPr marL="342900" lvl="0" indent="-342900" algn="l" rtl="0">
              <a:lnSpc>
                <a:spcPct val="150000"/>
              </a:lnSpc>
              <a:spcBef>
                <a:spcPts val="1000"/>
              </a:spcBef>
              <a:spcAft>
                <a:spcPts val="0"/>
              </a:spcAft>
              <a:buClr>
                <a:schemeClr val="dk1"/>
              </a:buClr>
              <a:buSzPts val="2000"/>
              <a:buFont typeface="Arial" panose="020B0604020202020204" pitchFamily="34" charset="0"/>
              <a:buChar char="•"/>
            </a:pPr>
            <a:r>
              <a:rPr lang="zh-TW" dirty="0"/>
              <a:t>團隊組成：</a:t>
            </a:r>
            <a:r>
              <a:rPr lang="zh-TW" altLang="en-US" dirty="0"/>
              <a:t>歷史系教師、</a:t>
            </a:r>
            <a:r>
              <a:rPr lang="zh-TW" dirty="0"/>
              <a:t>圖書館</a:t>
            </a:r>
            <a:r>
              <a:rPr lang="zh-TW" altLang="en-US" dirty="0"/>
              <a:t>館長、學科館員</a:t>
            </a:r>
            <a:r>
              <a:rPr lang="en-US" altLang="zh-TW" dirty="0"/>
              <a:t>3</a:t>
            </a:r>
            <a:r>
              <a:rPr lang="zh-TW" altLang="en-US" dirty="0"/>
              <a:t>位、典閱組組長、專任助理</a:t>
            </a:r>
            <a:endParaRPr dirty="0"/>
          </a:p>
          <a:p>
            <a:pPr marL="342900" lvl="0" indent="-342900" algn="l" rtl="0">
              <a:lnSpc>
                <a:spcPct val="150000"/>
              </a:lnSpc>
              <a:spcBef>
                <a:spcPts val="1000"/>
              </a:spcBef>
              <a:spcAft>
                <a:spcPts val="0"/>
              </a:spcAft>
              <a:buClr>
                <a:schemeClr val="dk1"/>
              </a:buClr>
              <a:buSzPts val="2000"/>
              <a:buFont typeface="Arial" panose="020B0604020202020204" pitchFamily="34" charset="0"/>
              <a:buChar char="•"/>
            </a:pPr>
            <a:r>
              <a:rPr lang="zh-TW" dirty="0"/>
              <a:t>研究對象：</a:t>
            </a:r>
            <a:r>
              <a:rPr lang="en-US" altLang="zh-TW" dirty="0"/>
              <a:t>162</a:t>
            </a:r>
            <a:r>
              <a:rPr lang="zh-TW" altLang="en-US" dirty="0"/>
              <a:t>位通識課程</a:t>
            </a:r>
            <a:r>
              <a:rPr lang="zh-TW" dirty="0"/>
              <a:t>大學生</a:t>
            </a:r>
            <a:endParaRPr dirty="0"/>
          </a:p>
          <a:p>
            <a:pPr marL="342900" lvl="0" indent="-342900" algn="l" rtl="0">
              <a:lnSpc>
                <a:spcPct val="150000"/>
              </a:lnSpc>
              <a:spcBef>
                <a:spcPts val="1000"/>
              </a:spcBef>
              <a:spcAft>
                <a:spcPts val="0"/>
              </a:spcAft>
              <a:buClr>
                <a:schemeClr val="dk1"/>
              </a:buClr>
              <a:buSzPts val="2000"/>
              <a:buFont typeface="Arial" panose="020B0604020202020204" pitchFamily="34" charset="0"/>
              <a:buChar char="•"/>
            </a:pPr>
            <a:r>
              <a:rPr lang="zh-TW" dirty="0"/>
              <a:t>圖書館協助項目：圖書館利用教育、參考諮詢服務</a:t>
            </a:r>
            <a:r>
              <a:rPr lang="zh-TW" altLang="en-US" dirty="0"/>
              <a:t>、課程主題推薦電子書單</a:t>
            </a:r>
            <a:endParaRPr dirty="0"/>
          </a:p>
          <a:p>
            <a:pPr marL="0" lvl="0" indent="0" algn="l" rtl="0">
              <a:spcBef>
                <a:spcPts val="1000"/>
              </a:spcBef>
              <a:spcAft>
                <a:spcPts val="0"/>
              </a:spcAft>
              <a:buClr>
                <a:schemeClr val="dk1"/>
              </a:buClr>
              <a:buSzPts val="2000"/>
              <a:buNone/>
            </a:pPr>
            <a:endParaRPr dirty="0"/>
          </a:p>
          <a:p>
            <a:pPr marL="0" lvl="0" indent="0" algn="l" rtl="0">
              <a:spcBef>
                <a:spcPts val="1000"/>
              </a:spcBef>
              <a:spcAft>
                <a:spcPts val="0"/>
              </a:spcAft>
              <a:buClr>
                <a:schemeClr val="dk1"/>
              </a:buClr>
              <a:buSzPts val="2000"/>
              <a:buNone/>
            </a:pPr>
            <a:endParaRPr dirty="0"/>
          </a:p>
        </p:txBody>
      </p:sp>
      <p:sp>
        <p:nvSpPr>
          <p:cNvPr id="117" name="Google Shape;117;p4"/>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tLang="zh-TW"/>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1B51E0-9AE7-43DD-9641-9642E196527F}"/>
              </a:ext>
            </a:extLst>
          </p:cNvPr>
          <p:cNvSpPr>
            <a:spLocks noGrp="1"/>
          </p:cNvSpPr>
          <p:nvPr>
            <p:ph type="title"/>
          </p:nvPr>
        </p:nvSpPr>
        <p:spPr/>
        <p:txBody>
          <a:bodyPr/>
          <a:lstStyle/>
          <a:p>
            <a:r>
              <a:rPr lang="zh-TW" altLang="en-US" dirty="0"/>
              <a:t>二、研究動機、目的與問題</a:t>
            </a:r>
          </a:p>
        </p:txBody>
      </p:sp>
      <p:sp>
        <p:nvSpPr>
          <p:cNvPr id="3" name="文字版面配置區 2">
            <a:extLst>
              <a:ext uri="{FF2B5EF4-FFF2-40B4-BE49-F238E27FC236}">
                <a16:creationId xmlns:a16="http://schemas.microsoft.com/office/drawing/2014/main" id="{107F4CC1-BB7C-40CD-ADB9-A090C05A13BD}"/>
              </a:ext>
            </a:extLst>
          </p:cNvPr>
          <p:cNvSpPr>
            <a:spLocks noGrp="1"/>
          </p:cNvSpPr>
          <p:nvPr>
            <p:ph type="body" idx="1"/>
          </p:nvPr>
        </p:nvSpPr>
        <p:spPr>
          <a:xfrm>
            <a:off x="609600" y="1752601"/>
            <a:ext cx="10426700" cy="4373563"/>
          </a:xfrm>
        </p:spPr>
        <p:txBody>
          <a:bodyPr/>
          <a:lstStyle/>
          <a:p>
            <a:pPr marL="571500" indent="-342900">
              <a:buFont typeface="Arial" panose="020B0604020202020204" pitchFamily="34" charset="0"/>
              <a:buChar char="•"/>
            </a:pPr>
            <a:r>
              <a:rPr lang="zh-TW" altLang="en-US" dirty="0"/>
              <a:t>研究動機</a:t>
            </a:r>
            <a:endParaRPr lang="en-US" altLang="zh-TW" dirty="0"/>
          </a:p>
          <a:p>
            <a:pPr marL="1028700" lvl="1">
              <a:buFont typeface="Arial" panose="020B0604020202020204" pitchFamily="34" charset="0"/>
              <a:buChar char="•"/>
            </a:pPr>
            <a:r>
              <a:rPr lang="zh-TW" altLang="en-US" dirty="0"/>
              <a:t>圖書館的電子資源館藏推廣業務，長期由館員自主規劃推廣方式，但此種方式不一定貼近大學生的需求，透過調查大學生對電子資源的認知層面，可在電子資源館藏的推廣方式進一步改善。</a:t>
            </a:r>
            <a:endParaRPr lang="en-US" altLang="zh-TW" dirty="0"/>
          </a:p>
          <a:p>
            <a:pPr marL="571500" indent="-342900">
              <a:buFont typeface="Arial" panose="020B0604020202020204" pitchFamily="34" charset="0"/>
              <a:buChar char="•"/>
            </a:pPr>
            <a:r>
              <a:rPr lang="zh-TW" altLang="en-US" dirty="0"/>
              <a:t>研究目的</a:t>
            </a:r>
            <a:endParaRPr lang="en-US" altLang="zh-TW" dirty="0"/>
          </a:p>
          <a:p>
            <a:pPr marL="1028700" lvl="1">
              <a:buFont typeface="Arial" panose="020B0604020202020204" pitchFamily="34" charset="0"/>
              <a:buChar char="•"/>
            </a:pPr>
            <a:r>
              <a:rPr lang="zh-TW" altLang="en-US" dirty="0"/>
              <a:t>藉由圖書館學科館員與大學通識課程合作，瞭解大學生對圖書館的電子資源及相關服務的看法。</a:t>
            </a:r>
            <a:endParaRPr lang="en-US" altLang="zh-TW" dirty="0"/>
          </a:p>
          <a:p>
            <a:pPr marL="1028700" lvl="1">
              <a:buFont typeface="Arial" panose="020B0604020202020204" pitchFamily="34" charset="0"/>
              <a:buChar char="•"/>
            </a:pPr>
            <a:r>
              <a:rPr lang="zh-TW" altLang="en-US" dirty="0"/>
              <a:t>藉由大學生使用圖書館電子資源情形中，瞭解大學生對自身資訊素養能力的看法。</a:t>
            </a:r>
            <a:endParaRPr lang="en-US" altLang="zh-TW" dirty="0"/>
          </a:p>
          <a:p>
            <a:pPr marL="571500" indent="-342900">
              <a:buFont typeface="Arial" panose="020B0604020202020204" pitchFamily="34" charset="0"/>
              <a:buChar char="•"/>
            </a:pPr>
            <a:r>
              <a:rPr lang="zh-TW" altLang="en-US" dirty="0"/>
              <a:t>研究問題</a:t>
            </a:r>
            <a:endParaRPr lang="en-US" altLang="zh-TW" dirty="0"/>
          </a:p>
          <a:p>
            <a:pPr marL="1028700" lvl="1">
              <a:buFont typeface="Arial" panose="020B0604020202020204" pitchFamily="34" charset="0"/>
              <a:buChar char="•"/>
            </a:pPr>
            <a:r>
              <a:rPr lang="zh-TW" altLang="zh-TW" dirty="0"/>
              <a:t>大學生對電子書與電子資源的看法與使用狀況為何？</a:t>
            </a:r>
            <a:endParaRPr lang="en-US" altLang="zh-TW" dirty="0"/>
          </a:p>
          <a:p>
            <a:pPr marL="1028700" lvl="1">
              <a:buFont typeface="Arial" panose="020B0604020202020204" pitchFamily="34" charset="0"/>
              <a:buChar char="•"/>
            </a:pPr>
            <a:r>
              <a:rPr lang="zh-TW" altLang="zh-TW" dirty="0"/>
              <a:t>大學生對自身資訊素養能力的看法為何？</a:t>
            </a:r>
            <a:endParaRPr lang="zh-TW" altLang="en-US" dirty="0"/>
          </a:p>
        </p:txBody>
      </p:sp>
      <p:sp>
        <p:nvSpPr>
          <p:cNvPr id="4" name="投影片編號版面配置區 3">
            <a:extLst>
              <a:ext uri="{FF2B5EF4-FFF2-40B4-BE49-F238E27FC236}">
                <a16:creationId xmlns:a16="http://schemas.microsoft.com/office/drawing/2014/main" id="{B363059D-B346-4614-B672-D5BEFA25702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5</a:t>
            </a:fld>
            <a:endParaRPr lang="zh-TW" altLang="en-US"/>
          </a:p>
        </p:txBody>
      </p:sp>
    </p:spTree>
    <p:extLst>
      <p:ext uri="{BB962C8B-B14F-4D97-AF65-F5344CB8AC3E}">
        <p14:creationId xmlns:p14="http://schemas.microsoft.com/office/powerpoint/2010/main" val="2072815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74E852-80AE-4F7D-99BC-05D7AD2589F8}"/>
              </a:ext>
            </a:extLst>
          </p:cNvPr>
          <p:cNvSpPr>
            <a:spLocks noGrp="1"/>
          </p:cNvSpPr>
          <p:nvPr>
            <p:ph type="title"/>
          </p:nvPr>
        </p:nvSpPr>
        <p:spPr/>
        <p:txBody>
          <a:bodyPr/>
          <a:lstStyle/>
          <a:p>
            <a:r>
              <a:rPr lang="zh-TW" altLang="en-US" dirty="0"/>
              <a:t>三、研究方法</a:t>
            </a:r>
          </a:p>
        </p:txBody>
      </p:sp>
      <p:sp>
        <p:nvSpPr>
          <p:cNvPr id="3" name="文字版面配置區 2">
            <a:extLst>
              <a:ext uri="{FF2B5EF4-FFF2-40B4-BE49-F238E27FC236}">
                <a16:creationId xmlns:a16="http://schemas.microsoft.com/office/drawing/2014/main" id="{5D6EE65C-689C-4C8C-A5D8-8593E377DADC}"/>
              </a:ext>
            </a:extLst>
          </p:cNvPr>
          <p:cNvSpPr>
            <a:spLocks noGrp="1"/>
          </p:cNvSpPr>
          <p:nvPr>
            <p:ph type="body" idx="1"/>
          </p:nvPr>
        </p:nvSpPr>
        <p:spPr/>
        <p:txBody>
          <a:bodyPr/>
          <a:lstStyle/>
          <a:p>
            <a:pPr marL="571500" indent="-342900">
              <a:buFont typeface="Arial" panose="020B0604020202020204" pitchFamily="34" charset="0"/>
              <a:buChar char="•"/>
            </a:pPr>
            <a:r>
              <a:rPr lang="zh-TW" altLang="en-US" dirty="0"/>
              <a:t>研究架構</a:t>
            </a:r>
            <a:endParaRPr lang="en-US" altLang="zh-TW" dirty="0"/>
          </a:p>
          <a:p>
            <a:pPr marL="1028700" lvl="1">
              <a:buFont typeface="Arial" panose="020B0604020202020204" pitchFamily="34" charset="0"/>
              <a:buChar char="•"/>
            </a:pPr>
            <a:r>
              <a:rPr lang="zh-TW" altLang="en-US" dirty="0"/>
              <a:t>單組前後測試</a:t>
            </a:r>
            <a:endParaRPr lang="en-US" altLang="zh-TW" dirty="0"/>
          </a:p>
          <a:p>
            <a:pPr marL="1028700" lvl="1">
              <a:buFont typeface="Arial" panose="020B0604020202020204" pitchFamily="34" charset="0"/>
              <a:buChar char="•"/>
            </a:pPr>
            <a:r>
              <a:rPr lang="zh-TW" altLang="en-US" dirty="0"/>
              <a:t>問卷法</a:t>
            </a:r>
            <a:endParaRPr lang="en-US" altLang="zh-TW" dirty="0"/>
          </a:p>
          <a:p>
            <a:pPr marL="1028700" lvl="1">
              <a:buFont typeface="Arial" panose="020B0604020202020204" pitchFamily="34" charset="0"/>
              <a:buChar char="•"/>
            </a:pPr>
            <a:r>
              <a:rPr lang="zh-TW" altLang="en-US" dirty="0"/>
              <a:t>量化分析</a:t>
            </a:r>
          </a:p>
        </p:txBody>
      </p:sp>
      <p:sp>
        <p:nvSpPr>
          <p:cNvPr id="4" name="投影片編號版面配置區 3">
            <a:extLst>
              <a:ext uri="{FF2B5EF4-FFF2-40B4-BE49-F238E27FC236}">
                <a16:creationId xmlns:a16="http://schemas.microsoft.com/office/drawing/2014/main" id="{4442D378-C9B9-4E02-B676-D55F20CE6AB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6</a:t>
            </a:fld>
            <a:endParaRPr lang="zh-TW" altLang="en-US"/>
          </a:p>
        </p:txBody>
      </p:sp>
      <p:grpSp>
        <p:nvGrpSpPr>
          <p:cNvPr id="5" name="群組 4">
            <a:extLst>
              <a:ext uri="{FF2B5EF4-FFF2-40B4-BE49-F238E27FC236}">
                <a16:creationId xmlns:a16="http://schemas.microsoft.com/office/drawing/2014/main" id="{7F8452AF-AFE5-49D2-A217-90BDFA93B010}"/>
              </a:ext>
            </a:extLst>
          </p:cNvPr>
          <p:cNvGrpSpPr/>
          <p:nvPr/>
        </p:nvGrpSpPr>
        <p:grpSpPr>
          <a:xfrm>
            <a:off x="1793240" y="3574171"/>
            <a:ext cx="7792720" cy="2082800"/>
            <a:chOff x="1046480" y="2580640"/>
            <a:chExt cx="7792720" cy="2082800"/>
          </a:xfrm>
        </p:grpSpPr>
        <p:grpSp>
          <p:nvGrpSpPr>
            <p:cNvPr id="8" name="群組 7">
              <a:extLst>
                <a:ext uri="{FF2B5EF4-FFF2-40B4-BE49-F238E27FC236}">
                  <a16:creationId xmlns:a16="http://schemas.microsoft.com/office/drawing/2014/main" id="{FED15500-7741-472D-BB63-7796C68D542B}"/>
                </a:ext>
              </a:extLst>
            </p:cNvPr>
            <p:cNvGrpSpPr/>
            <p:nvPr/>
          </p:nvGrpSpPr>
          <p:grpSpPr>
            <a:xfrm>
              <a:off x="1046480" y="2580640"/>
              <a:ext cx="2265680" cy="2052320"/>
              <a:chOff x="1544320" y="2580640"/>
              <a:chExt cx="1767840" cy="2052320"/>
            </a:xfrm>
          </p:grpSpPr>
          <p:sp>
            <p:nvSpPr>
              <p:cNvPr id="6" name="矩形: 圓角化同側角落 5">
                <a:extLst>
                  <a:ext uri="{FF2B5EF4-FFF2-40B4-BE49-F238E27FC236}">
                    <a16:creationId xmlns:a16="http://schemas.microsoft.com/office/drawing/2014/main" id="{89D11708-F401-4D18-9A89-563B3B87D26C}"/>
                  </a:ext>
                </a:extLst>
              </p:cNvPr>
              <p:cNvSpPr/>
              <p:nvPr/>
            </p:nvSpPr>
            <p:spPr>
              <a:xfrm>
                <a:off x="1544320" y="2580640"/>
                <a:ext cx="1767840" cy="65024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自變項</a:t>
                </a:r>
              </a:p>
            </p:txBody>
          </p:sp>
          <p:sp>
            <p:nvSpPr>
              <p:cNvPr id="7" name="矩形 6">
                <a:extLst>
                  <a:ext uri="{FF2B5EF4-FFF2-40B4-BE49-F238E27FC236}">
                    <a16:creationId xmlns:a16="http://schemas.microsoft.com/office/drawing/2014/main" id="{7E883FE7-E24F-49D8-B7A0-AE4CC416D140}"/>
                  </a:ext>
                </a:extLst>
              </p:cNvPr>
              <p:cNvSpPr/>
              <p:nvPr/>
            </p:nvSpPr>
            <p:spPr>
              <a:xfrm>
                <a:off x="1544320" y="3230880"/>
                <a:ext cx="1767840" cy="1402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zh-TW" altLang="en-US" sz="1600" dirty="0">
                    <a:latin typeface="微軟正黑體" panose="020B0604030504040204" pitchFamily="34" charset="-120"/>
                    <a:ea typeface="微軟正黑體" panose="020B0604030504040204" pitchFamily="34" charset="-120"/>
                  </a:rPr>
                  <a:t>經教師和學科館員</a:t>
                </a:r>
                <a:endParaRPr lang="en-US" altLang="zh-TW" sz="1600" dirty="0">
                  <a:latin typeface="微軟正黑體" panose="020B0604030504040204" pitchFamily="34" charset="-120"/>
                  <a:ea typeface="微軟正黑體" panose="020B0604030504040204" pitchFamily="34" charset="-120"/>
                </a:endParaRPr>
              </a:p>
              <a:p>
                <a:pPr algn="ctr">
                  <a:lnSpc>
                    <a:spcPct val="150000"/>
                  </a:lnSpc>
                </a:pPr>
                <a:r>
                  <a:rPr lang="zh-TW" altLang="en-US" sz="1600" dirty="0">
                    <a:latin typeface="微軟正黑體" panose="020B0604030504040204" pitchFamily="34" charset="-120"/>
                    <a:ea typeface="微軟正黑體" panose="020B0604030504040204" pitchFamily="34" charset="-120"/>
                  </a:rPr>
                  <a:t>授課內容的</a:t>
                </a:r>
                <a:endParaRPr lang="en-US" altLang="zh-TW" sz="1600" dirty="0">
                  <a:latin typeface="微軟正黑體" panose="020B0604030504040204" pitchFamily="34" charset="-120"/>
                  <a:ea typeface="微軟正黑體" panose="020B0604030504040204" pitchFamily="34" charset="-120"/>
                </a:endParaRPr>
              </a:p>
              <a:p>
                <a:pPr algn="ctr">
                  <a:lnSpc>
                    <a:spcPct val="150000"/>
                  </a:lnSpc>
                </a:pPr>
                <a:r>
                  <a:rPr lang="zh-TW" altLang="en-US" sz="1600" dirty="0">
                    <a:latin typeface="微軟正黑體" panose="020B0604030504040204" pitchFamily="34" charset="-120"/>
                    <a:ea typeface="微軟正黑體" panose="020B0604030504040204" pitchFamily="34" charset="-120"/>
                  </a:rPr>
                  <a:t>學生學習狀態</a:t>
                </a:r>
              </a:p>
            </p:txBody>
          </p:sp>
        </p:grpSp>
        <p:grpSp>
          <p:nvGrpSpPr>
            <p:cNvPr id="9" name="群組 8">
              <a:extLst>
                <a:ext uri="{FF2B5EF4-FFF2-40B4-BE49-F238E27FC236}">
                  <a16:creationId xmlns:a16="http://schemas.microsoft.com/office/drawing/2014/main" id="{F6FF4043-BD2E-4AFA-8293-C51B9751D557}"/>
                </a:ext>
              </a:extLst>
            </p:cNvPr>
            <p:cNvGrpSpPr/>
            <p:nvPr/>
          </p:nvGrpSpPr>
          <p:grpSpPr>
            <a:xfrm>
              <a:off x="4307840" y="2611120"/>
              <a:ext cx="1767840" cy="2052320"/>
              <a:chOff x="1544320" y="2580640"/>
              <a:chExt cx="1767840" cy="2052320"/>
            </a:xfrm>
          </p:grpSpPr>
          <p:sp>
            <p:nvSpPr>
              <p:cNvPr id="10" name="矩形: 圓角化同側角落 9">
                <a:extLst>
                  <a:ext uri="{FF2B5EF4-FFF2-40B4-BE49-F238E27FC236}">
                    <a16:creationId xmlns:a16="http://schemas.microsoft.com/office/drawing/2014/main" id="{16074ED0-D37B-4288-BE1E-0677F227B16E}"/>
                  </a:ext>
                </a:extLst>
              </p:cNvPr>
              <p:cNvSpPr/>
              <p:nvPr/>
            </p:nvSpPr>
            <p:spPr>
              <a:xfrm>
                <a:off x="1544320" y="2580640"/>
                <a:ext cx="1767840" cy="65024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依變項</a:t>
                </a:r>
                <a:endParaRPr lang="en-US" altLang="zh-TW" sz="1600" b="1" dirty="0">
                  <a:latin typeface="微軟正黑體" panose="020B0604030504040204" pitchFamily="34" charset="-120"/>
                  <a:ea typeface="微軟正黑體" panose="020B0604030504040204" pitchFamily="34" charset="-120"/>
                </a:endParaRPr>
              </a:p>
              <a:p>
                <a:pPr algn="ct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後測</a:t>
                </a:r>
                <a:r>
                  <a:rPr lang="en-US" altLang="zh-TW" sz="1600" b="1" dirty="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92801B45-8D44-4B01-8D94-5BC08092711F}"/>
                  </a:ext>
                </a:extLst>
              </p:cNvPr>
              <p:cNvSpPr/>
              <p:nvPr/>
            </p:nvSpPr>
            <p:spPr>
              <a:xfrm>
                <a:off x="1544320" y="3230880"/>
                <a:ext cx="1767840" cy="1402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zh-TW" altLang="en-US" sz="1600" dirty="0">
                    <a:latin typeface="微軟正黑體" panose="020B0604030504040204" pitchFamily="34" charset="-120"/>
                    <a:ea typeface="微軟正黑體" panose="020B0604030504040204" pitchFamily="34" charset="-120"/>
                  </a:rPr>
                  <a:t>修課學生</a:t>
                </a:r>
                <a:endParaRPr lang="en-US" altLang="zh-TW" sz="1600" dirty="0">
                  <a:latin typeface="微軟正黑體" panose="020B0604030504040204" pitchFamily="34" charset="-120"/>
                  <a:ea typeface="微軟正黑體" panose="020B0604030504040204" pitchFamily="34" charset="-120"/>
                </a:endParaRPr>
              </a:p>
              <a:p>
                <a:pPr algn="ctr">
                  <a:lnSpc>
                    <a:spcPct val="150000"/>
                  </a:lnSpc>
                </a:pPr>
                <a:r>
                  <a:rPr lang="zh-TW" altLang="en-US" sz="1600" dirty="0">
                    <a:latin typeface="微軟正黑體" panose="020B0604030504040204" pitchFamily="34" charset="-120"/>
                    <a:ea typeface="微軟正黑體" panose="020B0604030504040204" pitchFamily="34" charset="-120"/>
                  </a:rPr>
                  <a:t>課後填寫的</a:t>
                </a:r>
                <a:endParaRPr lang="en-US" altLang="zh-TW" sz="1600" dirty="0">
                  <a:latin typeface="微軟正黑體" panose="020B0604030504040204" pitchFamily="34" charset="-120"/>
                  <a:ea typeface="微軟正黑體" panose="020B0604030504040204" pitchFamily="34" charset="-120"/>
                </a:endParaRPr>
              </a:p>
              <a:p>
                <a:pPr algn="ctr">
                  <a:lnSpc>
                    <a:spcPct val="150000"/>
                  </a:lnSpc>
                </a:pPr>
                <a:r>
                  <a:rPr lang="zh-TW" altLang="en-US" sz="1600" dirty="0">
                    <a:latin typeface="微軟正黑體" panose="020B0604030504040204" pitchFamily="34" charset="-120"/>
                    <a:ea typeface="微軟正黑體" panose="020B0604030504040204" pitchFamily="34" charset="-120"/>
                  </a:rPr>
                  <a:t>問卷結果</a:t>
                </a:r>
              </a:p>
            </p:txBody>
          </p:sp>
        </p:grpSp>
        <p:grpSp>
          <p:nvGrpSpPr>
            <p:cNvPr id="12" name="群組 11">
              <a:extLst>
                <a:ext uri="{FF2B5EF4-FFF2-40B4-BE49-F238E27FC236}">
                  <a16:creationId xmlns:a16="http://schemas.microsoft.com/office/drawing/2014/main" id="{86837D8D-9CCC-4CE3-905B-4C6EA75C6E7D}"/>
                </a:ext>
              </a:extLst>
            </p:cNvPr>
            <p:cNvGrpSpPr/>
            <p:nvPr/>
          </p:nvGrpSpPr>
          <p:grpSpPr>
            <a:xfrm>
              <a:off x="7071360" y="2580640"/>
              <a:ext cx="1767840" cy="2052320"/>
              <a:chOff x="1544320" y="2580640"/>
              <a:chExt cx="1767840" cy="2052320"/>
            </a:xfrm>
          </p:grpSpPr>
          <p:sp>
            <p:nvSpPr>
              <p:cNvPr id="13" name="矩形: 圓角化同側角落 12">
                <a:extLst>
                  <a:ext uri="{FF2B5EF4-FFF2-40B4-BE49-F238E27FC236}">
                    <a16:creationId xmlns:a16="http://schemas.microsoft.com/office/drawing/2014/main" id="{DAF4B63A-54C5-422D-9695-8371F0180340}"/>
                  </a:ext>
                </a:extLst>
              </p:cNvPr>
              <p:cNvSpPr/>
              <p:nvPr/>
            </p:nvSpPr>
            <p:spPr>
              <a:xfrm>
                <a:off x="1544320" y="2580640"/>
                <a:ext cx="1767840" cy="65024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共變項</a:t>
                </a:r>
                <a:endParaRPr lang="en-US" altLang="zh-TW" sz="1600" b="1" dirty="0">
                  <a:latin typeface="微軟正黑體" panose="020B0604030504040204" pitchFamily="34" charset="-120"/>
                  <a:ea typeface="微軟正黑體" panose="020B0604030504040204" pitchFamily="34" charset="-120"/>
                </a:endParaRPr>
              </a:p>
              <a:p>
                <a:pPr algn="ct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前測</a:t>
                </a:r>
                <a:r>
                  <a:rPr lang="en-US" altLang="zh-TW" sz="1600" b="1" dirty="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733181CE-6584-46EA-B3F2-CEE55F641364}"/>
                  </a:ext>
                </a:extLst>
              </p:cNvPr>
              <p:cNvSpPr/>
              <p:nvPr/>
            </p:nvSpPr>
            <p:spPr>
              <a:xfrm>
                <a:off x="1544320" y="3230880"/>
                <a:ext cx="1767840" cy="1402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zh-TW" altLang="en-US" sz="1600" dirty="0">
                    <a:latin typeface="微軟正黑體" panose="020B0604030504040204" pitchFamily="34" charset="-120"/>
                    <a:ea typeface="微軟正黑體" panose="020B0604030504040204" pitchFamily="34" charset="-120"/>
                  </a:rPr>
                  <a:t>修課學生</a:t>
                </a:r>
                <a:endParaRPr lang="en-US" altLang="zh-TW" sz="1600" dirty="0">
                  <a:latin typeface="微軟正黑體" panose="020B0604030504040204" pitchFamily="34" charset="-120"/>
                  <a:ea typeface="微軟正黑體" panose="020B0604030504040204" pitchFamily="34" charset="-120"/>
                </a:endParaRPr>
              </a:p>
              <a:p>
                <a:pPr algn="ctr">
                  <a:lnSpc>
                    <a:spcPct val="150000"/>
                  </a:lnSpc>
                </a:pPr>
                <a:r>
                  <a:rPr lang="zh-TW" altLang="en-US" sz="1600" dirty="0">
                    <a:latin typeface="微軟正黑體" panose="020B0604030504040204" pitchFamily="34" charset="-120"/>
                    <a:ea typeface="微軟正黑體" panose="020B0604030504040204" pitchFamily="34" charset="-120"/>
                  </a:rPr>
                  <a:t>課前填寫的</a:t>
                </a:r>
                <a:endParaRPr lang="en-US" altLang="zh-TW" sz="1600" dirty="0">
                  <a:latin typeface="微軟正黑體" panose="020B0604030504040204" pitchFamily="34" charset="-120"/>
                  <a:ea typeface="微軟正黑體" panose="020B0604030504040204" pitchFamily="34" charset="-120"/>
                </a:endParaRPr>
              </a:p>
              <a:p>
                <a:pPr algn="ctr">
                  <a:lnSpc>
                    <a:spcPct val="150000"/>
                  </a:lnSpc>
                </a:pPr>
                <a:r>
                  <a:rPr lang="zh-TW" altLang="en-US" sz="1600" dirty="0">
                    <a:latin typeface="微軟正黑體" panose="020B0604030504040204" pitchFamily="34" charset="-120"/>
                    <a:ea typeface="微軟正黑體" panose="020B0604030504040204" pitchFamily="34" charset="-120"/>
                  </a:rPr>
                  <a:t>問卷結果</a:t>
                </a:r>
                <a:endParaRPr lang="en-US" altLang="zh-TW" sz="1600" dirty="0">
                  <a:latin typeface="微軟正黑體" panose="020B0604030504040204" pitchFamily="34" charset="-120"/>
                  <a:ea typeface="微軟正黑體" panose="020B0604030504040204" pitchFamily="34" charset="-120"/>
                </a:endParaRPr>
              </a:p>
            </p:txBody>
          </p:sp>
        </p:grpSp>
        <p:sp>
          <p:nvSpPr>
            <p:cNvPr id="15" name="箭號: 向右 14">
              <a:extLst>
                <a:ext uri="{FF2B5EF4-FFF2-40B4-BE49-F238E27FC236}">
                  <a16:creationId xmlns:a16="http://schemas.microsoft.com/office/drawing/2014/main" id="{6B2137DA-3051-4CCE-A594-8DDA38BFCECD}"/>
                </a:ext>
              </a:extLst>
            </p:cNvPr>
            <p:cNvSpPr/>
            <p:nvPr/>
          </p:nvSpPr>
          <p:spPr>
            <a:xfrm>
              <a:off x="3383280" y="3058160"/>
              <a:ext cx="863600" cy="370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箭號: 向右 15">
              <a:extLst>
                <a:ext uri="{FF2B5EF4-FFF2-40B4-BE49-F238E27FC236}">
                  <a16:creationId xmlns:a16="http://schemas.microsoft.com/office/drawing/2014/main" id="{9704C747-5442-4811-BF64-B0AC31639923}"/>
                </a:ext>
              </a:extLst>
            </p:cNvPr>
            <p:cNvSpPr/>
            <p:nvPr/>
          </p:nvSpPr>
          <p:spPr>
            <a:xfrm rot="10800000">
              <a:off x="6136640" y="3078480"/>
              <a:ext cx="863600" cy="370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85350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324E5F-0EB4-476B-BF01-DBE08232276D}"/>
              </a:ext>
            </a:extLst>
          </p:cNvPr>
          <p:cNvSpPr>
            <a:spLocks noGrp="1"/>
          </p:cNvSpPr>
          <p:nvPr>
            <p:ph type="title"/>
          </p:nvPr>
        </p:nvSpPr>
        <p:spPr/>
        <p:txBody>
          <a:bodyPr/>
          <a:lstStyle/>
          <a:p>
            <a:r>
              <a:rPr lang="zh-TW" altLang="en-US" dirty="0"/>
              <a:t>三、研究方法</a:t>
            </a:r>
          </a:p>
        </p:txBody>
      </p:sp>
      <p:sp>
        <p:nvSpPr>
          <p:cNvPr id="3" name="文字版面配置區 2">
            <a:extLst>
              <a:ext uri="{FF2B5EF4-FFF2-40B4-BE49-F238E27FC236}">
                <a16:creationId xmlns:a16="http://schemas.microsoft.com/office/drawing/2014/main" id="{81EEECDB-0D83-4AEF-8DB7-7FFC144BBF91}"/>
              </a:ext>
            </a:extLst>
          </p:cNvPr>
          <p:cNvSpPr>
            <a:spLocks noGrp="1"/>
          </p:cNvSpPr>
          <p:nvPr>
            <p:ph type="body" idx="1"/>
          </p:nvPr>
        </p:nvSpPr>
        <p:spPr>
          <a:xfrm>
            <a:off x="609600" y="1752601"/>
            <a:ext cx="3607776" cy="4373563"/>
          </a:xfrm>
        </p:spPr>
        <p:txBody>
          <a:bodyPr>
            <a:normAutofit lnSpcReduction="10000"/>
          </a:bodyPr>
          <a:lstStyle/>
          <a:p>
            <a:pPr marL="571500" indent="-342900">
              <a:buFont typeface="Arial" panose="020B0604020202020204" pitchFamily="34" charset="0"/>
              <a:buChar char="•"/>
            </a:pPr>
            <a:r>
              <a:rPr lang="zh-TW" altLang="en-US" dirty="0"/>
              <a:t>研究工具</a:t>
            </a:r>
            <a:endParaRPr lang="en-US" altLang="zh-TW" dirty="0"/>
          </a:p>
          <a:p>
            <a:pPr marL="1028700" lvl="1">
              <a:buFont typeface="Arial" panose="020B0604020202020204" pitchFamily="34" charset="0"/>
              <a:buChar char="•"/>
            </a:pPr>
            <a:r>
              <a:rPr lang="zh-TW" altLang="en-US" dirty="0"/>
              <a:t>問卷</a:t>
            </a:r>
            <a:endParaRPr lang="en-US" altLang="zh-TW" dirty="0"/>
          </a:p>
          <a:p>
            <a:pPr marL="1028700" lvl="1">
              <a:buFont typeface="Arial" panose="020B0604020202020204" pitchFamily="34" charset="0"/>
              <a:buChar char="•"/>
            </a:pPr>
            <a:r>
              <a:rPr lang="zh-TW" altLang="en-US" dirty="0"/>
              <a:t>前後測問卷問項大致相同</a:t>
            </a:r>
            <a:endParaRPr lang="en-US" altLang="zh-TW" dirty="0"/>
          </a:p>
          <a:p>
            <a:pPr marL="1028700" lvl="1">
              <a:buFont typeface="Arial" panose="020B0604020202020204" pitchFamily="34" charset="0"/>
              <a:buChar char="•"/>
            </a:pPr>
            <a:r>
              <a:rPr lang="zh-TW" altLang="en-US" dirty="0"/>
              <a:t>後測問卷問項敘述增加「依據學期前幾週經驗，</a:t>
            </a:r>
            <a:r>
              <a:rPr lang="en-US" altLang="zh-TW" dirty="0"/>
              <a:t>…</a:t>
            </a:r>
            <a:r>
              <a:rPr lang="zh-TW" altLang="en-US" dirty="0"/>
              <a:t>」之敘述</a:t>
            </a:r>
            <a:endParaRPr lang="en-US" altLang="zh-TW" dirty="0"/>
          </a:p>
          <a:p>
            <a:pPr marL="1028700" lvl="1">
              <a:buFont typeface="Arial" panose="020B0604020202020204" pitchFamily="34" charset="0"/>
              <a:buChar char="•"/>
            </a:pPr>
            <a:r>
              <a:rPr lang="zh-TW" altLang="en-US" dirty="0"/>
              <a:t>原研究中包含圖書館服務與館藏、電子資源、資訊素養能力及館員等四構面，本次僅列出電子資源及資訊素養面向之問卷問項</a:t>
            </a:r>
            <a:endParaRPr lang="en-US" altLang="zh-TW" dirty="0"/>
          </a:p>
        </p:txBody>
      </p:sp>
      <p:sp>
        <p:nvSpPr>
          <p:cNvPr id="4" name="投影片編號版面配置區 3">
            <a:extLst>
              <a:ext uri="{FF2B5EF4-FFF2-40B4-BE49-F238E27FC236}">
                <a16:creationId xmlns:a16="http://schemas.microsoft.com/office/drawing/2014/main" id="{77019EDF-16FE-4852-907F-72F32E5428B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7</a:t>
            </a:fld>
            <a:endParaRPr lang="zh-TW" altLang="en-US"/>
          </a:p>
        </p:txBody>
      </p:sp>
      <p:pic>
        <p:nvPicPr>
          <p:cNvPr id="5" name="圖片 4">
            <a:extLst>
              <a:ext uri="{FF2B5EF4-FFF2-40B4-BE49-F238E27FC236}">
                <a16:creationId xmlns:a16="http://schemas.microsoft.com/office/drawing/2014/main" id="{8A81F1F9-6BAC-47F8-895C-2DD4FE358C50}"/>
              </a:ext>
            </a:extLst>
          </p:cNvPr>
          <p:cNvPicPr>
            <a:picLocks noChangeAspect="1"/>
          </p:cNvPicPr>
          <p:nvPr/>
        </p:nvPicPr>
        <p:blipFill>
          <a:blip r:embed="rId2"/>
          <a:stretch>
            <a:fillRect/>
          </a:stretch>
        </p:blipFill>
        <p:spPr>
          <a:xfrm>
            <a:off x="4217376" y="1524318"/>
            <a:ext cx="7588416" cy="4641850"/>
          </a:xfrm>
          <a:prstGeom prst="rect">
            <a:avLst/>
          </a:prstGeom>
        </p:spPr>
      </p:pic>
      <p:sp>
        <p:nvSpPr>
          <p:cNvPr id="6" name="文字方塊 5">
            <a:extLst>
              <a:ext uri="{FF2B5EF4-FFF2-40B4-BE49-F238E27FC236}">
                <a16:creationId xmlns:a16="http://schemas.microsoft.com/office/drawing/2014/main" id="{27AD69D8-14E6-4A60-A007-871C43B4E4A9}"/>
              </a:ext>
            </a:extLst>
          </p:cNvPr>
          <p:cNvSpPr txBox="1"/>
          <p:nvPr/>
        </p:nvSpPr>
        <p:spPr>
          <a:xfrm>
            <a:off x="4330700" y="1558708"/>
            <a:ext cx="1524000" cy="307777"/>
          </a:xfrm>
          <a:prstGeom prst="rect">
            <a:avLst/>
          </a:prstGeom>
          <a:solidFill>
            <a:schemeClr val="accent1"/>
          </a:solidFill>
        </p:spPr>
        <p:txBody>
          <a:bodyPr wrap="square" rtlCol="0">
            <a:spAutoFit/>
          </a:bodyPr>
          <a:lstStyle/>
          <a:p>
            <a:r>
              <a:rPr lang="zh-TW" altLang="en-US" b="1" dirty="0">
                <a:solidFill>
                  <a:schemeClr val="bg1"/>
                </a:solidFill>
                <a:latin typeface="微軟正黑體" panose="020B0604030504040204" pitchFamily="34" charset="-120"/>
                <a:ea typeface="微軟正黑體" panose="020B0604030504040204" pitchFamily="34" charset="-120"/>
              </a:rPr>
              <a:t>前測問卷</a:t>
            </a:r>
          </a:p>
        </p:txBody>
      </p:sp>
    </p:spTree>
    <p:extLst>
      <p:ext uri="{BB962C8B-B14F-4D97-AF65-F5344CB8AC3E}">
        <p14:creationId xmlns:p14="http://schemas.microsoft.com/office/powerpoint/2010/main" val="321383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7E4491-EE1B-43A7-B980-7D734F972829}"/>
              </a:ext>
            </a:extLst>
          </p:cNvPr>
          <p:cNvSpPr>
            <a:spLocks noGrp="1"/>
          </p:cNvSpPr>
          <p:nvPr>
            <p:ph type="title"/>
          </p:nvPr>
        </p:nvSpPr>
        <p:spPr/>
        <p:txBody>
          <a:bodyPr/>
          <a:lstStyle/>
          <a:p>
            <a:r>
              <a:rPr lang="zh-TW" altLang="en-US" dirty="0"/>
              <a:t>三、研究方法</a:t>
            </a:r>
          </a:p>
        </p:txBody>
      </p:sp>
      <p:sp>
        <p:nvSpPr>
          <p:cNvPr id="4" name="投影片編號版面配置區 3">
            <a:extLst>
              <a:ext uri="{FF2B5EF4-FFF2-40B4-BE49-F238E27FC236}">
                <a16:creationId xmlns:a16="http://schemas.microsoft.com/office/drawing/2014/main" id="{1C72DC4C-520D-44A0-BE14-495003AA523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8</a:t>
            </a:fld>
            <a:endParaRPr lang="zh-TW" altLang="en-US"/>
          </a:p>
        </p:txBody>
      </p:sp>
      <p:pic>
        <p:nvPicPr>
          <p:cNvPr id="5" name="圖片 4">
            <a:extLst>
              <a:ext uri="{FF2B5EF4-FFF2-40B4-BE49-F238E27FC236}">
                <a16:creationId xmlns:a16="http://schemas.microsoft.com/office/drawing/2014/main" id="{37E8DA4E-5AD7-48C5-8954-41A510840C3F}"/>
              </a:ext>
            </a:extLst>
          </p:cNvPr>
          <p:cNvPicPr>
            <a:picLocks noChangeAspect="1"/>
          </p:cNvPicPr>
          <p:nvPr/>
        </p:nvPicPr>
        <p:blipFill>
          <a:blip r:embed="rId2"/>
          <a:stretch>
            <a:fillRect/>
          </a:stretch>
        </p:blipFill>
        <p:spPr>
          <a:xfrm>
            <a:off x="537276" y="1986881"/>
            <a:ext cx="5529570" cy="4081179"/>
          </a:xfrm>
          <a:prstGeom prst="rect">
            <a:avLst/>
          </a:prstGeom>
        </p:spPr>
      </p:pic>
      <p:pic>
        <p:nvPicPr>
          <p:cNvPr id="6" name="圖片 5">
            <a:extLst>
              <a:ext uri="{FF2B5EF4-FFF2-40B4-BE49-F238E27FC236}">
                <a16:creationId xmlns:a16="http://schemas.microsoft.com/office/drawing/2014/main" id="{830C5599-F053-4586-9828-EA9F888B2F77}"/>
              </a:ext>
            </a:extLst>
          </p:cNvPr>
          <p:cNvPicPr>
            <a:picLocks noChangeAspect="1"/>
          </p:cNvPicPr>
          <p:nvPr/>
        </p:nvPicPr>
        <p:blipFill>
          <a:blip r:embed="rId3"/>
          <a:stretch>
            <a:fillRect/>
          </a:stretch>
        </p:blipFill>
        <p:spPr>
          <a:xfrm>
            <a:off x="6096000" y="1986880"/>
            <a:ext cx="5558724" cy="4081179"/>
          </a:xfrm>
          <a:prstGeom prst="rect">
            <a:avLst/>
          </a:prstGeom>
        </p:spPr>
      </p:pic>
    </p:spTree>
    <p:extLst>
      <p:ext uri="{BB962C8B-B14F-4D97-AF65-F5344CB8AC3E}">
        <p14:creationId xmlns:p14="http://schemas.microsoft.com/office/powerpoint/2010/main" val="129404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EE241A-1BA6-401D-8C78-738AC7EFB442}"/>
              </a:ext>
            </a:extLst>
          </p:cNvPr>
          <p:cNvSpPr>
            <a:spLocks noGrp="1"/>
          </p:cNvSpPr>
          <p:nvPr>
            <p:ph type="title"/>
          </p:nvPr>
        </p:nvSpPr>
        <p:spPr/>
        <p:txBody>
          <a:bodyPr/>
          <a:lstStyle/>
          <a:p>
            <a:r>
              <a:rPr lang="zh-TW" altLang="en-US" dirty="0"/>
              <a:t>三、研究方法</a:t>
            </a:r>
          </a:p>
        </p:txBody>
      </p:sp>
      <p:sp>
        <p:nvSpPr>
          <p:cNvPr id="4" name="投影片編號版面配置區 3">
            <a:extLst>
              <a:ext uri="{FF2B5EF4-FFF2-40B4-BE49-F238E27FC236}">
                <a16:creationId xmlns:a16="http://schemas.microsoft.com/office/drawing/2014/main" id="{241CAA7E-9FD7-440E-92B9-05413A584E0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ltLang="zh-TW" smtClean="0"/>
              <a:t>9</a:t>
            </a:fld>
            <a:endParaRPr lang="zh-TW" altLang="en-US"/>
          </a:p>
        </p:txBody>
      </p:sp>
      <p:pic>
        <p:nvPicPr>
          <p:cNvPr id="5" name="圖片 4">
            <a:extLst>
              <a:ext uri="{FF2B5EF4-FFF2-40B4-BE49-F238E27FC236}">
                <a16:creationId xmlns:a16="http://schemas.microsoft.com/office/drawing/2014/main" id="{A65F77C8-E981-44A5-B73D-64B85741A340}"/>
              </a:ext>
            </a:extLst>
          </p:cNvPr>
          <p:cNvPicPr>
            <a:picLocks noChangeAspect="1"/>
          </p:cNvPicPr>
          <p:nvPr/>
        </p:nvPicPr>
        <p:blipFill>
          <a:blip r:embed="rId2"/>
          <a:stretch>
            <a:fillRect/>
          </a:stretch>
        </p:blipFill>
        <p:spPr>
          <a:xfrm>
            <a:off x="2922587" y="1524318"/>
            <a:ext cx="6346825" cy="4674461"/>
          </a:xfrm>
          <a:prstGeom prst="rect">
            <a:avLst/>
          </a:prstGeom>
        </p:spPr>
      </p:pic>
    </p:spTree>
    <p:extLst>
      <p:ext uri="{BB962C8B-B14F-4D97-AF65-F5344CB8AC3E}">
        <p14:creationId xmlns:p14="http://schemas.microsoft.com/office/powerpoint/2010/main" val="31010599"/>
      </p:ext>
    </p:extLst>
  </p:cSld>
  <p:clrMapOvr>
    <a:masterClrMapping/>
  </p:clrMapOvr>
</p:sld>
</file>

<file path=ppt/theme/theme1.xml><?xml version="1.0" encoding="utf-8"?>
<a:theme xmlns:a="http://schemas.openxmlformats.org/drawingml/2006/main" name="佈景主題1">
  <a:themeElements>
    <a:clrScheme name="橙色">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2876</Words>
  <Application>Microsoft Office PowerPoint</Application>
  <PresentationFormat>寬螢幕</PresentationFormat>
  <Paragraphs>357</Paragraphs>
  <Slides>35</Slides>
  <Notes>10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35</vt:i4>
      </vt:variant>
    </vt:vector>
  </HeadingPairs>
  <TitlesOfParts>
    <vt:vector size="45" baseType="lpstr">
      <vt:lpstr>Arial Black</vt:lpstr>
      <vt:lpstr>Cambria Math</vt:lpstr>
      <vt:lpstr>標楷體</vt:lpstr>
      <vt:lpstr>Arial</vt:lpstr>
      <vt:lpstr>Calibri</vt:lpstr>
      <vt:lpstr>Times New Roman</vt:lpstr>
      <vt:lpstr>微軟正黑體</vt:lpstr>
      <vt:lpstr>新細明體</vt:lpstr>
      <vt:lpstr>Limelight</vt:lpstr>
      <vt:lpstr>佈景主題1</vt:lpstr>
      <vt:lpstr>電子資源使用成效行動研究計畫 中興大學執行經驗分享</vt:lpstr>
      <vt:lpstr>大綱</vt:lpstr>
      <vt:lpstr>壹、中興大學電子資源使用成效行動研究計畫</vt:lpstr>
      <vt:lpstr>一、研究簡介</vt:lpstr>
      <vt:lpstr>二、研究動機、目的與問題</vt:lpstr>
      <vt:lpstr>三、研究方法</vt:lpstr>
      <vt:lpstr>三、研究方法</vt:lpstr>
      <vt:lpstr>三、研究方法</vt:lpstr>
      <vt:lpstr>三、研究方法</vt:lpstr>
      <vt:lpstr>三、研究方法</vt:lpstr>
      <vt:lpstr>四、研究實施</vt:lpstr>
      <vt:lpstr>四、研究實施</vt:lpstr>
      <vt:lpstr>五、研究結果與分析</vt:lpstr>
      <vt:lpstr>五、研究結果與分析</vt:lpstr>
      <vt:lpstr>五、研究結果與分析</vt:lpstr>
      <vt:lpstr>五、研究結果與分析</vt:lpstr>
      <vt:lpstr>五、研究結果與分析</vt:lpstr>
      <vt:lpstr>五、研究結果與分析</vt:lpstr>
      <vt:lpstr>五、研究結果與分析</vt:lpstr>
      <vt:lpstr>五、研究結果與分析</vt:lpstr>
      <vt:lpstr>五、研究結果與分析</vt:lpstr>
      <vt:lpstr>六、研究結論與建議</vt:lpstr>
      <vt:lpstr>六、研究結論與建議</vt:lpstr>
      <vt:lpstr>貳、國外參考案例</vt:lpstr>
      <vt:lpstr>國外參考案例</vt:lpstr>
      <vt:lpstr>國外參考案例 -馬里蘭大學大學學院分校</vt:lpstr>
      <vt:lpstr>國外參考案例 - 東肯塔基大學</vt:lpstr>
      <vt:lpstr>國外參考案例 - 東北州立大學</vt:lpstr>
      <vt:lpstr>感謝聆聽</vt:lpstr>
      <vt:lpstr>QA Time (主持人搶答說明)</vt:lpstr>
      <vt:lpstr>QA Time (1/2)</vt:lpstr>
      <vt:lpstr>QA Time (1/2) Ans.</vt:lpstr>
      <vt:lpstr>QA Time (2/2)</vt:lpstr>
      <vt:lpstr>QA Time (2/2) Ans.</vt:lpstr>
      <vt:lpstr>問題回覆時間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電子資源使用成效行動研究計畫 中興大學執行經驗分享 暨 聯盟推動方式介紹</dc:title>
  <dc:creator>nchulib</dc:creator>
  <cp:lastModifiedBy>nchulib</cp:lastModifiedBy>
  <cp:revision>101</cp:revision>
  <dcterms:created xsi:type="dcterms:W3CDTF">2020-07-22T03:36:00Z</dcterms:created>
  <dcterms:modified xsi:type="dcterms:W3CDTF">2020-07-28T05:28:22Z</dcterms:modified>
</cp:coreProperties>
</file>