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27"/>
  </p:notesMasterIdLst>
  <p:handoutMasterIdLst>
    <p:handoutMasterId r:id="rId28"/>
  </p:handoutMasterIdLst>
  <p:sldIdLst>
    <p:sldId id="261" r:id="rId3"/>
    <p:sldId id="292" r:id="rId4"/>
    <p:sldId id="274" r:id="rId5"/>
    <p:sldId id="263" r:id="rId6"/>
    <p:sldId id="269" r:id="rId7"/>
    <p:sldId id="270" r:id="rId8"/>
    <p:sldId id="271" r:id="rId9"/>
    <p:sldId id="272" r:id="rId10"/>
    <p:sldId id="283" r:id="rId11"/>
    <p:sldId id="284" r:id="rId12"/>
    <p:sldId id="285" r:id="rId13"/>
    <p:sldId id="286" r:id="rId14"/>
    <p:sldId id="287" r:id="rId15"/>
    <p:sldId id="288" r:id="rId16"/>
    <p:sldId id="275" r:id="rId17"/>
    <p:sldId id="293" r:id="rId18"/>
    <p:sldId id="290" r:id="rId19"/>
    <p:sldId id="289" r:id="rId20"/>
    <p:sldId id="273" r:id="rId21"/>
    <p:sldId id="276" r:id="rId22"/>
    <p:sldId id="279" r:id="rId23"/>
    <p:sldId id="278" r:id="rId24"/>
    <p:sldId id="277" r:id="rId25"/>
    <p:sldId id="291" r:id="rId26"/>
  </p:sldIdLst>
  <p:sldSz cx="10693400" cy="7561263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B0B"/>
    <a:srgbClr val="403329"/>
    <a:srgbClr val="EC6C0F"/>
    <a:srgbClr val="333333"/>
    <a:srgbClr val="F19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>
        <p:scale>
          <a:sx n="66" d="100"/>
          <a:sy n="66" d="100"/>
        </p:scale>
        <p:origin x="956" y="-13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768FA-90E1-4625-846C-0656E412AF6F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0262EE78-EC84-461A-B742-F3B678413282}">
      <dgm:prSet phldrT="[文字]"/>
      <dgm:spPr/>
      <dgm:t>
        <a:bodyPr/>
        <a:lstStyle/>
        <a:p>
          <a:r>
            <a:rPr lang="zh-TW" altLang="en-US" u="sng" dirty="0" smtClean="0">
              <a:solidFill>
                <a:srgbClr val="0070C0"/>
              </a:solidFill>
            </a:rPr>
            <a:t>心血管</a:t>
          </a:r>
          <a:endParaRPr lang="en-US" altLang="zh-TW" u="sng" dirty="0" smtClean="0">
            <a:solidFill>
              <a:srgbClr val="0070C0"/>
            </a:solidFill>
          </a:endParaRPr>
        </a:p>
        <a:p>
          <a:r>
            <a:rPr lang="en-US" altLang="zh-TW" dirty="0" smtClean="0">
              <a:solidFill>
                <a:srgbClr val="0070C0"/>
              </a:solidFill>
            </a:rPr>
            <a:t>OR</a:t>
          </a:r>
        </a:p>
        <a:p>
          <a:r>
            <a:rPr lang="zh-TW" altLang="en-US" u="sng" dirty="0" smtClean="0">
              <a:solidFill>
                <a:srgbClr val="0070C0"/>
              </a:solidFill>
            </a:rPr>
            <a:t>心臟病</a:t>
          </a:r>
          <a:endParaRPr lang="zh-TW" altLang="en-US" u="sng" dirty="0">
            <a:solidFill>
              <a:srgbClr val="0070C0"/>
            </a:solidFill>
          </a:endParaRPr>
        </a:p>
      </dgm:t>
    </dgm:pt>
    <dgm:pt modelId="{65D9DDF3-3FE6-4AC6-BB8A-76D4494A145D}" type="parTrans" cxnId="{53122F10-6BC8-4580-8A64-94A44A737676}">
      <dgm:prSet/>
      <dgm:spPr/>
      <dgm:t>
        <a:bodyPr/>
        <a:lstStyle/>
        <a:p>
          <a:endParaRPr lang="zh-TW" altLang="en-US"/>
        </a:p>
      </dgm:t>
    </dgm:pt>
    <dgm:pt modelId="{7BF445A2-2B3D-44DB-9A86-758F440A8D02}" type="sibTrans" cxnId="{53122F10-6BC8-4580-8A64-94A44A737676}">
      <dgm:prSet/>
      <dgm:spPr/>
      <dgm:t>
        <a:bodyPr/>
        <a:lstStyle/>
        <a:p>
          <a:endParaRPr lang="zh-TW" altLang="en-US"/>
        </a:p>
      </dgm:t>
    </dgm:pt>
    <dgm:pt modelId="{F438079E-1EE1-4F45-9A36-6777770C71F4}">
      <dgm:prSet phldrT="[文字]"/>
      <dgm:spPr/>
      <dgm:t>
        <a:bodyPr/>
        <a:lstStyle/>
        <a:p>
          <a:r>
            <a:rPr lang="zh-TW" altLang="en-US" u="sng" dirty="0" smtClean="0">
              <a:solidFill>
                <a:srgbClr val="0070C0"/>
              </a:solidFill>
            </a:rPr>
            <a:t>自我管理</a:t>
          </a:r>
          <a:endParaRPr lang="en-US" altLang="zh-TW" u="sng" dirty="0" smtClean="0">
            <a:solidFill>
              <a:srgbClr val="0070C0"/>
            </a:solidFill>
          </a:endParaRPr>
        </a:p>
        <a:p>
          <a:r>
            <a:rPr lang="en-US" altLang="zh-TW" dirty="0" smtClean="0">
              <a:solidFill>
                <a:srgbClr val="0070C0"/>
              </a:solidFill>
            </a:rPr>
            <a:t>OR</a:t>
          </a:r>
        </a:p>
        <a:p>
          <a:r>
            <a:rPr lang="zh-TW" altLang="en-US" u="sng" dirty="0" smtClean="0">
              <a:solidFill>
                <a:srgbClr val="0070C0"/>
              </a:solidFill>
            </a:rPr>
            <a:t>自主管理</a:t>
          </a:r>
          <a:endParaRPr lang="zh-TW" altLang="en-US" u="sng" dirty="0">
            <a:solidFill>
              <a:srgbClr val="0070C0"/>
            </a:solidFill>
          </a:endParaRPr>
        </a:p>
      </dgm:t>
    </dgm:pt>
    <dgm:pt modelId="{FC015581-30E3-47E9-BC45-8C0DBC92D0F3}" type="parTrans" cxnId="{EFF02C42-1219-405D-B6B9-0A4A978A43A9}">
      <dgm:prSet/>
      <dgm:spPr/>
      <dgm:t>
        <a:bodyPr/>
        <a:lstStyle/>
        <a:p>
          <a:endParaRPr lang="zh-TW" altLang="en-US"/>
        </a:p>
      </dgm:t>
    </dgm:pt>
    <dgm:pt modelId="{98937B4D-6264-4C5D-A74D-3AA3C052AA0C}" type="sibTrans" cxnId="{EFF02C42-1219-405D-B6B9-0A4A978A43A9}">
      <dgm:prSet/>
      <dgm:spPr/>
      <dgm:t>
        <a:bodyPr/>
        <a:lstStyle/>
        <a:p>
          <a:endParaRPr lang="zh-TW" altLang="en-US"/>
        </a:p>
      </dgm:t>
    </dgm:pt>
    <dgm:pt modelId="{F81F4BD0-BDAF-457A-A89E-EF29E1768D27}" type="pres">
      <dgm:prSet presAssocID="{5C7768FA-90E1-4625-846C-0656E412AF6F}" presName="compositeShape" presStyleCnt="0">
        <dgm:presLayoutVars>
          <dgm:chMax val="7"/>
          <dgm:dir/>
          <dgm:resizeHandles val="exact"/>
        </dgm:presLayoutVars>
      </dgm:prSet>
      <dgm:spPr/>
    </dgm:pt>
    <dgm:pt modelId="{BED9B87E-171E-40BA-B98C-7A42F0CF9AB1}" type="pres">
      <dgm:prSet presAssocID="{0262EE78-EC84-461A-B742-F3B678413282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5E803F48-91FE-4CF1-8CF1-593EBB6888BB}" type="pres">
      <dgm:prSet presAssocID="{0262EE78-EC84-461A-B742-F3B6784132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9B6E9B-A4F2-41EB-AB17-BC229D9282CF}" type="pres">
      <dgm:prSet presAssocID="{F438079E-1EE1-4F45-9A36-6777770C71F4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956D4896-1617-4B27-B5B3-CD7885D5CC4C}" type="pres">
      <dgm:prSet presAssocID="{F438079E-1EE1-4F45-9A36-6777770C71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20C781-88F3-4F14-9DE9-FD748F8E4C60}" type="presOf" srcId="{0262EE78-EC84-461A-B742-F3B678413282}" destId="{BED9B87E-171E-40BA-B98C-7A42F0CF9AB1}" srcOrd="0" destOrd="0" presId="urn:microsoft.com/office/officeart/2005/8/layout/venn1"/>
    <dgm:cxn modelId="{53122F10-6BC8-4580-8A64-94A44A737676}" srcId="{5C7768FA-90E1-4625-846C-0656E412AF6F}" destId="{0262EE78-EC84-461A-B742-F3B678413282}" srcOrd="0" destOrd="0" parTransId="{65D9DDF3-3FE6-4AC6-BB8A-76D4494A145D}" sibTransId="{7BF445A2-2B3D-44DB-9A86-758F440A8D02}"/>
    <dgm:cxn modelId="{EB2587A3-5516-46A8-BA9F-824E9A1B64C1}" type="presOf" srcId="{0262EE78-EC84-461A-B742-F3B678413282}" destId="{5E803F48-91FE-4CF1-8CF1-593EBB6888BB}" srcOrd="1" destOrd="0" presId="urn:microsoft.com/office/officeart/2005/8/layout/venn1"/>
    <dgm:cxn modelId="{EFF02C42-1219-405D-B6B9-0A4A978A43A9}" srcId="{5C7768FA-90E1-4625-846C-0656E412AF6F}" destId="{F438079E-1EE1-4F45-9A36-6777770C71F4}" srcOrd="1" destOrd="0" parTransId="{FC015581-30E3-47E9-BC45-8C0DBC92D0F3}" sibTransId="{98937B4D-6264-4C5D-A74D-3AA3C052AA0C}"/>
    <dgm:cxn modelId="{8B2AFAD8-06C6-483B-9B6C-2CC43858AA1B}" type="presOf" srcId="{F438079E-1EE1-4F45-9A36-6777770C71F4}" destId="{E49B6E9B-A4F2-41EB-AB17-BC229D9282CF}" srcOrd="0" destOrd="0" presId="urn:microsoft.com/office/officeart/2005/8/layout/venn1"/>
    <dgm:cxn modelId="{47895B06-9924-4715-BC9E-A5644A04840C}" type="presOf" srcId="{5C7768FA-90E1-4625-846C-0656E412AF6F}" destId="{F81F4BD0-BDAF-457A-A89E-EF29E1768D27}" srcOrd="0" destOrd="0" presId="urn:microsoft.com/office/officeart/2005/8/layout/venn1"/>
    <dgm:cxn modelId="{1D37A2F4-1C92-495A-B302-2C7F56DC666A}" type="presOf" srcId="{F438079E-1EE1-4F45-9A36-6777770C71F4}" destId="{956D4896-1617-4B27-B5B3-CD7885D5CC4C}" srcOrd="1" destOrd="0" presId="urn:microsoft.com/office/officeart/2005/8/layout/venn1"/>
    <dgm:cxn modelId="{500C629F-563A-4B45-96E1-9C6016BEBA5A}" type="presParOf" srcId="{F81F4BD0-BDAF-457A-A89E-EF29E1768D27}" destId="{BED9B87E-171E-40BA-B98C-7A42F0CF9AB1}" srcOrd="0" destOrd="0" presId="urn:microsoft.com/office/officeart/2005/8/layout/venn1"/>
    <dgm:cxn modelId="{2085A568-6552-43E9-9E2E-D95672D68D9A}" type="presParOf" srcId="{F81F4BD0-BDAF-457A-A89E-EF29E1768D27}" destId="{5E803F48-91FE-4CF1-8CF1-593EBB6888BB}" srcOrd="1" destOrd="0" presId="urn:microsoft.com/office/officeart/2005/8/layout/venn1"/>
    <dgm:cxn modelId="{653B57EF-4072-4EDC-BE2E-3108A754D76B}" type="presParOf" srcId="{F81F4BD0-BDAF-457A-A89E-EF29E1768D27}" destId="{E49B6E9B-A4F2-41EB-AB17-BC229D9282CF}" srcOrd="2" destOrd="0" presId="urn:microsoft.com/office/officeart/2005/8/layout/venn1"/>
    <dgm:cxn modelId="{7344A511-1288-4FD5-8338-3D42E2A375AB}" type="presParOf" srcId="{F81F4BD0-BDAF-457A-A89E-EF29E1768D27}" destId="{956D4896-1617-4B27-B5B3-CD7885D5CC4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9B87E-171E-40BA-B98C-7A42F0CF9AB1}">
      <dsp:nvSpPr>
        <dsp:cNvPr id="0" name=""/>
        <dsp:cNvSpPr/>
      </dsp:nvSpPr>
      <dsp:spPr>
        <a:xfrm>
          <a:off x="64807" y="180707"/>
          <a:ext cx="1598577" cy="15985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>
              <a:solidFill>
                <a:srgbClr val="0070C0"/>
              </a:solidFill>
            </a:rPr>
            <a:t>心血管</a:t>
          </a:r>
          <a:endParaRPr lang="en-US" altLang="zh-TW" sz="1800" u="sng" kern="1200" dirty="0" smtClean="0">
            <a:solidFill>
              <a:srgbClr val="0070C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rgbClr val="0070C0"/>
              </a:solidFill>
            </a:rPr>
            <a:t>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>
              <a:solidFill>
                <a:srgbClr val="0070C0"/>
              </a:solidFill>
            </a:rPr>
            <a:t>心臟病</a:t>
          </a:r>
          <a:endParaRPr lang="zh-TW" altLang="en-US" sz="1800" u="sng" kern="1200" dirty="0">
            <a:solidFill>
              <a:srgbClr val="0070C0"/>
            </a:solidFill>
          </a:endParaRPr>
        </a:p>
      </dsp:txBody>
      <dsp:txXfrm>
        <a:off x="288031" y="369213"/>
        <a:ext cx="921702" cy="1221564"/>
      </dsp:txXfrm>
    </dsp:sp>
    <dsp:sp modelId="{E49B6E9B-A4F2-41EB-AB17-BC229D9282CF}">
      <dsp:nvSpPr>
        <dsp:cNvPr id="0" name=""/>
        <dsp:cNvSpPr/>
      </dsp:nvSpPr>
      <dsp:spPr>
        <a:xfrm>
          <a:off x="1216935" y="180707"/>
          <a:ext cx="1598577" cy="159857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>
              <a:solidFill>
                <a:srgbClr val="0070C0"/>
              </a:solidFill>
            </a:rPr>
            <a:t>自我管理</a:t>
          </a:r>
          <a:endParaRPr lang="en-US" altLang="zh-TW" sz="1800" u="sng" kern="1200" dirty="0" smtClean="0">
            <a:solidFill>
              <a:srgbClr val="0070C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olidFill>
                <a:srgbClr val="0070C0"/>
              </a:solidFill>
            </a:rPr>
            <a:t>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>
              <a:solidFill>
                <a:srgbClr val="0070C0"/>
              </a:solidFill>
            </a:rPr>
            <a:t>自主管理</a:t>
          </a:r>
          <a:endParaRPr lang="zh-TW" altLang="en-US" sz="1800" u="sng" kern="1200" dirty="0">
            <a:solidFill>
              <a:srgbClr val="0070C0"/>
            </a:solidFill>
          </a:endParaRPr>
        </a:p>
      </dsp:txBody>
      <dsp:txXfrm>
        <a:off x="1670585" y="369213"/>
        <a:ext cx="921702" cy="1221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88C36-923E-4E25-B015-41779B9EDF47}" type="datetimeFigureOut">
              <a:rPr lang="zh-TW" altLang="en-US" smtClean="0"/>
              <a:pPr/>
              <a:t>2020/8/6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41D05-3634-4B27-9F98-33B310C82E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78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56653-4404-4DB4-9D94-33DEB1ED17C3}" type="datetimeFigureOut">
              <a:rPr lang="zh-TW" altLang="en-US" smtClean="0"/>
              <a:pPr/>
              <a:t>2020/8/6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3F173-67C7-497F-B8A1-2465BE3E8C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22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A4F26-4754-4CFA-8A87-708742675E42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3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18229" y="2268463"/>
            <a:ext cx="7929071" cy="1620771"/>
          </a:xfrm>
        </p:spPr>
        <p:txBody>
          <a:bodyPr/>
          <a:lstStyle>
            <a:lvl1pPr algn="l"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18229" y="4068663"/>
            <a:ext cx="6623010" cy="72005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7547645" y="6886575"/>
            <a:ext cx="2952328" cy="432048"/>
          </a:xfrm>
        </p:spPr>
        <p:txBody>
          <a:bodyPr>
            <a:normAutofit/>
          </a:bodyPr>
          <a:lstStyle>
            <a:lvl1pPr algn="r">
              <a:buNone/>
              <a:defRPr sz="179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2564" y="4068000"/>
            <a:ext cx="4320480" cy="432048"/>
          </a:xfrm>
        </p:spPr>
        <p:txBody>
          <a:bodyPr>
            <a:noAutofit/>
          </a:bodyPr>
          <a:lstStyle>
            <a:lvl1pPr algn="l">
              <a:defRPr sz="253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410596" y="4680000"/>
            <a:ext cx="4104456" cy="431303"/>
          </a:xfrm>
        </p:spPr>
        <p:txBody>
          <a:bodyPr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lang="zh-TW" altLang="en-US" sz="253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257773" y="3384000"/>
            <a:ext cx="4249167" cy="503460"/>
          </a:xfrm>
        </p:spPr>
        <p:txBody>
          <a:bodyPr>
            <a:normAutofit/>
          </a:bodyPr>
          <a:lstStyle>
            <a:lvl1pPr>
              <a:buNone/>
              <a:defRPr sz="253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66380" y="2348894"/>
            <a:ext cx="7929071" cy="1620771"/>
          </a:xfrm>
        </p:spPr>
        <p:txBody>
          <a:bodyPr/>
          <a:lstStyle>
            <a:lvl1pPr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12122" y="4068663"/>
            <a:ext cx="6623010" cy="720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313" y="2484487"/>
            <a:ext cx="9089390" cy="1501751"/>
          </a:xfrm>
        </p:spPr>
        <p:txBody>
          <a:bodyPr anchor="ctr">
            <a:noAutofit/>
          </a:bodyPr>
          <a:lstStyle>
            <a:lvl1pPr algn="ctr">
              <a:defRPr sz="7480" b="0" cap="all">
                <a:solidFill>
                  <a:srgbClr val="403329"/>
                </a:solidFill>
                <a:effectLst>
                  <a:outerShdw blurRad="12700" dist="12700" dir="54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822" y="4572719"/>
            <a:ext cx="9089390" cy="647853"/>
          </a:xfr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6786860" y="108223"/>
            <a:ext cx="3744416" cy="359990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000" y="108000"/>
            <a:ext cx="3744000" cy="360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332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828303"/>
            <a:ext cx="9624060" cy="5926077"/>
          </a:xfrm>
        </p:spPr>
        <p:txBody>
          <a:bodyPr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2164" y="1763713"/>
            <a:ext cx="9649072" cy="4969246"/>
          </a:xfrm>
        </p:spPr>
        <p:txBody>
          <a:bodyPr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buClr>
                <a:srgbClr val="6F2B0B"/>
              </a:buClr>
              <a:defRPr sz="2600"/>
            </a:lvl1pPr>
            <a:lvl2pPr>
              <a:buClr>
                <a:srgbClr val="6F2B0B"/>
              </a:buClr>
              <a:defRPr sz="2200"/>
            </a:lvl2pPr>
            <a:lvl3pPr>
              <a:buClr>
                <a:srgbClr val="6F2B0B"/>
              </a:buClr>
              <a:defRPr sz="2000"/>
            </a:lvl3pPr>
            <a:lvl4pPr>
              <a:buClr>
                <a:srgbClr val="6F2B0B"/>
              </a:buClr>
              <a:defRPr sz="1700"/>
            </a:lvl4pPr>
            <a:lvl5pPr>
              <a:buClr>
                <a:srgbClr val="6F2B0B"/>
              </a:buCl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buClr>
                <a:srgbClr val="6F2B0B"/>
              </a:buClr>
              <a:defRPr sz="2600"/>
            </a:lvl1pPr>
            <a:lvl2pPr>
              <a:buClr>
                <a:srgbClr val="6F2B0B"/>
              </a:buClr>
              <a:defRPr sz="2200"/>
            </a:lvl2pPr>
            <a:lvl3pPr>
              <a:buClr>
                <a:srgbClr val="6F2B0B"/>
              </a:buClr>
              <a:defRPr sz="2000"/>
            </a:lvl3pPr>
            <a:lvl4pPr>
              <a:buClr>
                <a:srgbClr val="6F2B0B"/>
              </a:buClr>
              <a:defRPr sz="1700"/>
            </a:lvl4pPr>
            <a:lvl5pPr>
              <a:buClr>
                <a:srgbClr val="6F2B0B"/>
              </a:buCl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buClr>
                <a:srgbClr val="6F2B0B"/>
              </a:buClr>
              <a:defRPr sz="3500"/>
            </a:lvl1pPr>
            <a:lvl2pPr>
              <a:buClr>
                <a:srgbClr val="6F2B0B"/>
              </a:buClr>
              <a:defRPr sz="3000"/>
            </a:lvl2pPr>
            <a:lvl3pPr>
              <a:buClr>
                <a:srgbClr val="6F2B0B"/>
              </a:buClr>
              <a:defRPr sz="2600"/>
            </a:lvl3pPr>
            <a:lvl4pPr>
              <a:buClr>
                <a:srgbClr val="6F2B0B"/>
              </a:buClr>
              <a:defRPr sz="2200"/>
            </a:lvl4pPr>
            <a:lvl5pPr>
              <a:buClr>
                <a:srgbClr val="6F2B0B"/>
              </a:buCl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313" y="2628503"/>
            <a:ext cx="9089390" cy="1501751"/>
          </a:xfrm>
        </p:spPr>
        <p:txBody>
          <a:bodyPr anchor="ctr">
            <a:noAutofit/>
          </a:bodyPr>
          <a:lstStyle>
            <a:lvl1pPr algn="ctr">
              <a:defRPr sz="7480" b="0" cap="all">
                <a:solidFill>
                  <a:srgbClr val="403329"/>
                </a:solidFill>
                <a:latin typeface="Garamond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822" y="4500711"/>
            <a:ext cx="9089390" cy="647853"/>
          </a:xfr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6786860" y="108223"/>
            <a:ext cx="3744416" cy="359990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2564" y="4068663"/>
            <a:ext cx="4320480" cy="432048"/>
          </a:xfrm>
        </p:spPr>
        <p:txBody>
          <a:bodyPr>
            <a:noAutofit/>
          </a:bodyPr>
          <a:lstStyle>
            <a:lvl1pPr algn="l">
              <a:defRPr sz="253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410596" y="4680000"/>
            <a:ext cx="4104456" cy="431303"/>
          </a:xfrm>
        </p:spPr>
        <p:txBody>
          <a:bodyPr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lang="zh-TW" altLang="en-US" sz="253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257773" y="3384000"/>
            <a:ext cx="4249167" cy="503460"/>
          </a:xfrm>
        </p:spPr>
        <p:txBody>
          <a:bodyPr>
            <a:normAutofit/>
          </a:bodyPr>
          <a:lstStyle>
            <a:lvl1pPr>
              <a:buNone/>
              <a:defRPr sz="253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000" y="108000"/>
            <a:ext cx="3744000" cy="360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332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828303"/>
            <a:ext cx="9624060" cy="5926077"/>
          </a:xfrm>
        </p:spPr>
        <p:txBody>
          <a:bodyPr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2164" y="1763713"/>
            <a:ext cx="9649072" cy="4969246"/>
          </a:xfrm>
        </p:spPr>
        <p:txBody>
          <a:bodyPr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buClr>
                <a:srgbClr val="6F2B0B"/>
              </a:buClr>
              <a:defRPr sz="3500"/>
            </a:lvl1pPr>
            <a:lvl2pPr>
              <a:buClr>
                <a:srgbClr val="6F2B0B"/>
              </a:buClr>
              <a:defRPr sz="3000"/>
            </a:lvl2pPr>
            <a:lvl3pPr>
              <a:buClr>
                <a:srgbClr val="6F2B0B"/>
              </a:buClr>
              <a:defRPr sz="2600"/>
            </a:lvl3pPr>
            <a:lvl4pPr>
              <a:buClr>
                <a:srgbClr val="6F2B0B"/>
              </a:buClr>
              <a:defRPr sz="2200"/>
            </a:lvl4pPr>
            <a:lvl5pPr>
              <a:buClr>
                <a:srgbClr val="6F2B0B"/>
              </a:buCl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6F2B0B"/>
              </a:buClr>
              <a:defRPr/>
            </a:lvl1pPr>
            <a:lvl2pPr>
              <a:buClr>
                <a:srgbClr val="6F2B0B"/>
              </a:buClr>
              <a:defRPr/>
            </a:lvl2pPr>
            <a:lvl3pPr>
              <a:buClr>
                <a:srgbClr val="6F2B0B"/>
              </a:buClr>
              <a:defRPr/>
            </a:lvl3pPr>
            <a:lvl4pPr>
              <a:buClr>
                <a:srgbClr val="6F2B0B"/>
              </a:buClr>
              <a:defRPr/>
            </a:lvl4pPr>
            <a:lvl5pPr>
              <a:buClr>
                <a:srgbClr val="6F2B0B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164" y="7008172"/>
            <a:ext cx="635566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9" r:id="rId4"/>
    <p:sldLayoutId id="214748365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0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•"/>
        <a:defRPr sz="35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–"/>
        <a:defRPr sz="30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•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–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»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164" y="7008172"/>
            <a:ext cx="635566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•"/>
        <a:defRPr sz="35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–"/>
        <a:defRPr sz="30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•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–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Clr>
          <a:srgbClr val="6F2B0B"/>
        </a:buClr>
        <a:buFont typeface="Arial" pitchFamily="34" charset="0"/>
        <a:buChar char="»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7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ey@airiti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322364" y="2268463"/>
            <a:ext cx="7929071" cy="162077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TAEBDC】2020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分區教育訓練</a:t>
            </a:r>
            <a:r>
              <a:rPr lang="en-US" altLang="zh-TW" b="1" dirty="0" smtClean="0">
                <a:solidFill>
                  <a:srgbClr val="403329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403329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403329"/>
                </a:solidFill>
                <a:latin typeface="微軟正黑體" pitchFamily="34" charset="-120"/>
                <a:ea typeface="微軟正黑體" pitchFamily="34" charset="-120"/>
              </a:rPr>
              <a:t>華藝線上圖書館</a:t>
            </a:r>
            <a:r>
              <a:rPr lang="en-US" altLang="zh-TW" b="1" dirty="0" smtClean="0">
                <a:solidFill>
                  <a:srgbClr val="403329"/>
                </a:solidFill>
                <a:latin typeface="微軟正黑體" pitchFamily="34" charset="-120"/>
                <a:ea typeface="微軟正黑體" pitchFamily="34" charset="-120"/>
              </a:rPr>
              <a:t>-CJTD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260" dirty="0" smtClean="0">
                <a:solidFill>
                  <a:srgbClr val="403329"/>
                </a:solidFill>
                <a:latin typeface="Arial" pitchFamily="34" charset="0"/>
                <a:cs typeface="Arial" pitchFamily="34" charset="0"/>
              </a:rPr>
              <a:t>http://www.airitilibrary.com/</a:t>
            </a:r>
            <a:endParaRPr lang="zh-TW" altLang="en-US" sz="2260" dirty="0" smtClean="0">
              <a:solidFill>
                <a:srgbClr val="40332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991" y="4003552"/>
            <a:ext cx="77628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副標題 1"/>
          <p:cNvSpPr txBox="1">
            <a:spLocks/>
          </p:cNvSpPr>
          <p:nvPr/>
        </p:nvSpPr>
        <p:spPr>
          <a:xfrm>
            <a:off x="3042444" y="4932759"/>
            <a:ext cx="6877049" cy="1296144"/>
          </a:xfrm>
          <a:prstGeom prst="rect">
            <a:avLst/>
          </a:prstGeom>
        </p:spPr>
        <p:txBody>
          <a:bodyPr vert="horz" lIns="99569" tIns="49785" rIns="99569" bIns="49785" rtlCol="0">
            <a:noAutofit/>
          </a:bodyPr>
          <a:lstStyle>
            <a:lvl1pPr marL="0" indent="0" algn="l" defTabSz="995690" rtl="0" eaLnBrk="1" latinLnBrk="0" hangingPunct="1">
              <a:spcBef>
                <a:spcPct val="20000"/>
              </a:spcBef>
              <a:buClr>
                <a:srgbClr val="6F2B0B"/>
              </a:buClr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1pPr>
            <a:lvl2pPr marL="497845" indent="0" algn="ctr" defTabSz="995690" rtl="0" eaLnBrk="1" latinLnBrk="0" hangingPunct="1">
              <a:spcBef>
                <a:spcPct val="20000"/>
              </a:spcBef>
              <a:buClr>
                <a:srgbClr val="6F2B0B"/>
              </a:buClr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2pPr>
            <a:lvl3pPr marL="995690" indent="0" algn="ctr" defTabSz="995690" rtl="0" eaLnBrk="1" latinLnBrk="0" hangingPunct="1">
              <a:spcBef>
                <a:spcPct val="20000"/>
              </a:spcBef>
              <a:buClr>
                <a:srgbClr val="6F2B0B"/>
              </a:buClr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3pPr>
            <a:lvl4pPr marL="1493535" indent="0" algn="ctr" defTabSz="995690" rtl="0" eaLnBrk="1" latinLnBrk="0" hangingPunct="1">
              <a:spcBef>
                <a:spcPct val="20000"/>
              </a:spcBef>
              <a:buClr>
                <a:srgbClr val="6F2B0B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4pPr>
            <a:lvl5pPr marL="1991380" indent="0" algn="ctr" defTabSz="995690" rtl="0" eaLnBrk="1" latinLnBrk="0" hangingPunct="1">
              <a:spcBef>
                <a:spcPct val="20000"/>
              </a:spcBef>
              <a:buClr>
                <a:srgbClr val="6F2B0B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5pPr>
            <a:lvl6pPr marL="2489225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070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916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761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華藝數位股份有限公司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韓承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廷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2020.7.29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052736"/>
            <a:ext cx="8640960" cy="5328592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學科分類、年代、出版品、地區、語言篩選</a:t>
            </a: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1200"/>
              </a:spcBef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7800" indent="-177800"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169168" y="3326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調整查詢結果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r="-1027" b="1776"/>
          <a:stretch>
            <a:fillRect/>
          </a:stretch>
        </p:blipFill>
        <p:spPr bwMode="auto">
          <a:xfrm>
            <a:off x="360040" y="1600104"/>
            <a:ext cx="9130064" cy="461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08" y="2327523"/>
            <a:ext cx="2369576" cy="393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246" y="2423309"/>
            <a:ext cx="24574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642" y="2637623"/>
            <a:ext cx="24479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肘形接點 7"/>
          <p:cNvCxnSpPr/>
          <p:nvPr/>
        </p:nvCxnSpPr>
        <p:spPr>
          <a:xfrm>
            <a:off x="4427984" y="2348880"/>
            <a:ext cx="2880320" cy="300632"/>
          </a:xfrm>
          <a:prstGeom prst="bentConnector3">
            <a:avLst>
              <a:gd name="adj1" fmla="val 10006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79512" y="2276872"/>
            <a:ext cx="2448272" cy="417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圖案 29"/>
          <p:cNvCxnSpPr/>
          <p:nvPr/>
        </p:nvCxnSpPr>
        <p:spPr>
          <a:xfrm>
            <a:off x="2627784" y="2348880"/>
            <a:ext cx="1800200" cy="288032"/>
          </a:xfrm>
          <a:prstGeom prst="bentConnector3">
            <a:avLst>
              <a:gd name="adj1" fmla="val 10014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052736"/>
            <a:ext cx="8640960" cy="5328592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調整查詢結果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查詢結果排序、每頁顯示筆數</a:t>
            </a:r>
          </a:p>
          <a:p>
            <a:pPr marL="452438" indent="-269875">
              <a:lnSpc>
                <a:spcPts val="1900"/>
              </a:lnSpc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169168" y="3326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調整查詢結果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查詢修正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568165"/>
            <a:ext cx="6376504" cy="179693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肘形接點 4"/>
          <p:cNvCxnSpPr/>
          <p:nvPr/>
        </p:nvCxnSpPr>
        <p:spPr>
          <a:xfrm flipV="1">
            <a:off x="1403648" y="2564905"/>
            <a:ext cx="2484000" cy="1116000"/>
          </a:xfrm>
          <a:prstGeom prst="bentConnector3">
            <a:avLst>
              <a:gd name="adj1" fmla="val 21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 descr="Snap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7940" y="1566053"/>
            <a:ext cx="1113780" cy="1976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向左箭號圖說文字 6"/>
          <p:cNvSpPr/>
          <p:nvPr/>
        </p:nvSpPr>
        <p:spPr>
          <a:xfrm>
            <a:off x="5346700" y="2280433"/>
            <a:ext cx="3024336" cy="720080"/>
          </a:xfrm>
          <a:prstGeom prst="leftArrowCallout">
            <a:avLst>
              <a:gd name="adj1" fmla="val 17028"/>
              <a:gd name="adj2" fmla="val 22772"/>
              <a:gd name="adj3" fmla="val 31238"/>
              <a:gd name="adj4" fmla="val 84709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切換每頁顯示的查詢結果數量。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6203956" y="4137821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 descr="Snap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5328" y="4709324"/>
            <a:ext cx="1643074" cy="1314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向左箭號圖說文字 9"/>
          <p:cNvSpPr/>
          <p:nvPr/>
        </p:nvSpPr>
        <p:spPr>
          <a:xfrm>
            <a:off x="7346964" y="4709325"/>
            <a:ext cx="3024336" cy="720080"/>
          </a:xfrm>
          <a:prstGeom prst="leftArrowCallout">
            <a:avLst>
              <a:gd name="adj1" fmla="val 17028"/>
              <a:gd name="adj2" fmla="val 22772"/>
              <a:gd name="adj3" fmla="val 31238"/>
              <a:gd name="adj4" fmla="val 84709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切換不同的排序規則。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169168" y="3326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瀏覽查詢結果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908720"/>
            <a:ext cx="86409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buFont typeface="Lucida Sans Unicode" pitchFamily="34" charset="0"/>
              <a:buChar char="‣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協助您以不同方式瀏覽查詢結果。</a:t>
            </a:r>
          </a:p>
        </p:txBody>
      </p:sp>
      <p:sp>
        <p:nvSpPr>
          <p:cNvPr id="4" name="矩形 3"/>
          <p:cNvSpPr/>
          <p:nvPr/>
        </p:nvSpPr>
        <p:spPr>
          <a:xfrm>
            <a:off x="237262" y="1340768"/>
            <a:ext cx="8640960" cy="460851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5600" indent="-355600">
              <a:spcBef>
                <a:spcPts val="600"/>
              </a:spcBef>
            </a:pP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簡目列表</a:t>
            </a: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>
              <a:lnSpc>
                <a:spcPts val="1900"/>
              </a:lnSpc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/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單筆詳目</a:t>
            </a:r>
          </a:p>
          <a:p>
            <a:pPr marL="355600" indent="-355600"/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032448" cy="273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417478" y="4372655"/>
            <a:ext cx="3591933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lvl="0" indent="-271463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呈現單筆查詢結果的詳細資訊。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lvl="0" indent="-271463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依文獻類型不同，呈現內容、可用功能略有差異。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藍字均可連結相關內容。</a:t>
            </a:r>
          </a:p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17478" y="1780367"/>
            <a:ext cx="3223426" cy="186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lvl="0" indent="-271463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呈現多筆查詢結果關鍵資訊。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lvl="0" indent="-271463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點擊篇名可連結至單筆查詢結果。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lvl="0" indent="-271463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藍字均可連結相關內容。</a:t>
            </a:r>
          </a:p>
          <a:p>
            <a:pPr algn="ctr"/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023072" y="1484784"/>
            <a:ext cx="4293344" cy="1996587"/>
            <a:chOff x="4023072" y="1484784"/>
            <a:chExt cx="4293344" cy="1996587"/>
          </a:xfrm>
        </p:grpSpPr>
        <p:grpSp>
          <p:nvGrpSpPr>
            <p:cNvPr id="8" name="群組 2"/>
            <p:cNvGrpSpPr/>
            <p:nvPr/>
          </p:nvGrpSpPr>
          <p:grpSpPr>
            <a:xfrm>
              <a:off x="4023072" y="1484784"/>
              <a:ext cx="4293344" cy="1996587"/>
              <a:chOff x="4023072" y="1484784"/>
              <a:chExt cx="4293344" cy="1996587"/>
            </a:xfrm>
          </p:grpSpPr>
          <p:pic>
            <p:nvPicPr>
              <p:cNvPr id="10" name="圖片 9" descr="簡目頁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3072" y="1484784"/>
                <a:ext cx="4293344" cy="1996587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矩形 10"/>
              <p:cNvSpPr/>
              <p:nvPr/>
            </p:nvSpPr>
            <p:spPr>
              <a:xfrm>
                <a:off x="8055994" y="1772816"/>
                <a:ext cx="21602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9" name="手繪多邊形 8"/>
            <p:cNvSpPr/>
            <p:nvPr/>
          </p:nvSpPr>
          <p:spPr>
            <a:xfrm>
              <a:off x="8021592" y="2971171"/>
              <a:ext cx="230165" cy="156213"/>
            </a:xfrm>
            <a:custGeom>
              <a:avLst/>
              <a:gdLst>
                <a:gd name="connsiteX0" fmla="*/ 6791 w 135831"/>
                <a:gd name="connsiteY0" fmla="*/ 101877 h 108669"/>
                <a:gd name="connsiteX1" fmla="*/ 95082 w 135831"/>
                <a:gd name="connsiteY1" fmla="*/ 108669 h 108669"/>
                <a:gd name="connsiteX2" fmla="*/ 135831 w 135831"/>
                <a:gd name="connsiteY2" fmla="*/ 54335 h 108669"/>
                <a:gd name="connsiteX3" fmla="*/ 135831 w 135831"/>
                <a:gd name="connsiteY3" fmla="*/ 6792 h 108669"/>
                <a:gd name="connsiteX4" fmla="*/ 0 w 135831"/>
                <a:gd name="connsiteY4" fmla="*/ 0 h 108669"/>
                <a:gd name="connsiteX5" fmla="*/ 6791 w 135831"/>
                <a:gd name="connsiteY5" fmla="*/ 101877 h 10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31" h="108669">
                  <a:moveTo>
                    <a:pt x="6791" y="101877"/>
                  </a:moveTo>
                  <a:lnTo>
                    <a:pt x="95082" y="108669"/>
                  </a:lnTo>
                  <a:lnTo>
                    <a:pt x="135831" y="54335"/>
                  </a:lnTo>
                  <a:lnTo>
                    <a:pt x="135831" y="6792"/>
                  </a:lnTo>
                  <a:lnTo>
                    <a:pt x="0" y="0"/>
                  </a:lnTo>
                  <a:lnTo>
                    <a:pt x="6791" y="101877"/>
                  </a:lnTo>
                  <a:close/>
                </a:path>
              </a:pathLst>
            </a:custGeom>
            <a:solidFill>
              <a:srgbClr val="F5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5" name="肘形接點 16"/>
          <p:cNvCxnSpPr/>
          <p:nvPr/>
        </p:nvCxnSpPr>
        <p:spPr>
          <a:xfrm rot="16200000" flipH="1">
            <a:off x="3041568" y="3156805"/>
            <a:ext cx="2664000" cy="54000"/>
          </a:xfrm>
          <a:prstGeom prst="bentConnector4">
            <a:avLst>
              <a:gd name="adj1" fmla="val -258"/>
              <a:gd name="adj2" fmla="val -261063"/>
            </a:avLst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169168" y="3326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瀏覽查詢結果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/>
        </p:nvGraphicFramePr>
        <p:xfrm>
          <a:off x="1691680" y="4581128"/>
          <a:ext cx="6048672" cy="108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頁面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功能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主要內容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zh-TW" altLang="en-US" sz="1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查詢結果列表</a:t>
                      </a:r>
                    </a:p>
                  </a:txBody>
                  <a:tcPr marL="72000" marR="36000" marT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a.</a:t>
                      </a:r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書目資料、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b.</a:t>
                      </a:r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關鍵字、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c.</a:t>
                      </a:r>
                      <a:r>
                        <a:rPr kumimoji="0"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期刊連結</a:t>
                      </a:r>
                      <a:endParaRPr kumimoji="0" lang="en-US" altLang="zh-TW" sz="1400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d.</a:t>
                      </a:r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預刊文章發表提示</a:t>
                      </a:r>
                      <a:r>
                        <a:rPr kumimoji="0" lang="zh-TW" altLang="en-US" sz="1400" b="1" i="1" kern="1200" baseline="30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全台獨家</a:t>
                      </a:r>
                      <a:r>
                        <a:rPr kumimoji="0" lang="en-US" altLang="zh-TW" sz="1400" b="1" i="1" kern="1200" baseline="30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!</a:t>
                      </a:r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e.DOI</a:t>
                      </a:r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碼與永久連結</a:t>
                      </a:r>
                      <a:r>
                        <a:rPr kumimoji="0" lang="zh-TW" altLang="en-US" sz="1400" b="1" i="1" kern="1200" baseline="30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全台獨家</a:t>
                      </a:r>
                      <a:r>
                        <a:rPr kumimoji="0" lang="en-US" altLang="zh-TW" sz="1400" b="1" i="1" kern="1200" baseline="30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!</a:t>
                      </a:r>
                      <a:endParaRPr kumimoji="0" lang="en-US" altLang="zh-TW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f.</a:t>
                      </a:r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預覽摘要、參考文獻與被引用文獻</a:t>
                      </a:r>
                      <a:r>
                        <a:rPr kumimoji="0" lang="zh-TW" altLang="en-US" sz="1400" b="1" i="1" kern="1200" baseline="30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全台獨家</a:t>
                      </a:r>
                      <a:r>
                        <a:rPr kumimoji="0" lang="en-US" altLang="zh-TW" sz="1400" b="1" i="1" kern="1200" baseline="30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!</a:t>
                      </a:r>
                      <a:r>
                        <a:rPr kumimoji="0"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kumimoji="0" lang="en-US" altLang="zh-TW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179"/>
          <a:stretch/>
        </p:blipFill>
        <p:spPr bwMode="auto">
          <a:xfrm>
            <a:off x="1420975" y="1700808"/>
            <a:ext cx="67151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76"/>
          <p:cNvGrpSpPr>
            <a:grpSpLocks noChangeAspect="1"/>
          </p:cNvGrpSpPr>
          <p:nvPr/>
        </p:nvGrpSpPr>
        <p:grpSpPr>
          <a:xfrm>
            <a:off x="1475656" y="2257735"/>
            <a:ext cx="595035" cy="584775"/>
            <a:chOff x="6516216" y="4077070"/>
            <a:chExt cx="759347" cy="746255"/>
          </a:xfrm>
        </p:grpSpPr>
        <p:sp>
          <p:nvSpPr>
            <p:cNvPr id="7" name="文字方塊 6"/>
            <p:cNvSpPr txBox="1"/>
            <p:nvPr/>
          </p:nvSpPr>
          <p:spPr>
            <a:xfrm>
              <a:off x="6516216" y="4077070"/>
              <a:ext cx="759347" cy="7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684400" y="4147762"/>
              <a:ext cx="419768" cy="510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a</a:t>
              </a:r>
              <a:endParaRPr lang="zh-TW" altLang="en-US" sz="2000" b="1" dirty="0">
                <a:ln w="6350" cap="rnd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06793" y="2185971"/>
            <a:ext cx="5633559" cy="5949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76"/>
          <p:cNvGrpSpPr>
            <a:grpSpLocks noChangeAspect="1"/>
          </p:cNvGrpSpPr>
          <p:nvPr/>
        </p:nvGrpSpPr>
        <p:grpSpPr>
          <a:xfrm>
            <a:off x="1479851" y="2636912"/>
            <a:ext cx="595035" cy="584775"/>
            <a:chOff x="6516219" y="3906597"/>
            <a:chExt cx="759347" cy="746255"/>
          </a:xfrm>
        </p:grpSpPr>
        <p:sp>
          <p:nvSpPr>
            <p:cNvPr id="11" name="文字方塊 10"/>
            <p:cNvSpPr txBox="1"/>
            <p:nvPr/>
          </p:nvSpPr>
          <p:spPr>
            <a:xfrm>
              <a:off x="6516219" y="3906597"/>
              <a:ext cx="759347" cy="7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684400" y="3998488"/>
              <a:ext cx="448407" cy="510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b</a:t>
              </a:r>
              <a:endParaRPr lang="zh-TW" altLang="en-US" sz="2000" b="1" dirty="0">
                <a:ln w="6350" cap="rnd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3" name="群組 76"/>
          <p:cNvGrpSpPr>
            <a:grpSpLocks noChangeAspect="1"/>
          </p:cNvGrpSpPr>
          <p:nvPr/>
        </p:nvGrpSpPr>
        <p:grpSpPr>
          <a:xfrm>
            <a:off x="1479851" y="2988241"/>
            <a:ext cx="595035" cy="584775"/>
            <a:chOff x="6516216" y="4077070"/>
            <a:chExt cx="759347" cy="746255"/>
          </a:xfrm>
        </p:grpSpPr>
        <p:sp>
          <p:nvSpPr>
            <p:cNvPr id="14" name="文字方塊 13"/>
            <p:cNvSpPr txBox="1"/>
            <p:nvPr/>
          </p:nvSpPr>
          <p:spPr>
            <a:xfrm>
              <a:off x="6516216" y="4077070"/>
              <a:ext cx="759347" cy="7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684400" y="4169372"/>
              <a:ext cx="401358" cy="510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</a:t>
              </a:r>
              <a:endParaRPr lang="zh-TW" altLang="en-US" sz="2000" b="1" dirty="0">
                <a:ln w="6350" cap="rnd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106793" y="2852936"/>
            <a:ext cx="4989681" cy="162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23928" y="3014937"/>
            <a:ext cx="2471437" cy="245687"/>
          </a:xfrm>
          <a:prstGeom prst="rect">
            <a:avLst/>
          </a:prstGeom>
          <a:solidFill>
            <a:srgbClr val="FFFF00">
              <a:alpha val="10196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76"/>
          <p:cNvGrpSpPr>
            <a:grpSpLocks noChangeAspect="1"/>
          </p:cNvGrpSpPr>
          <p:nvPr/>
        </p:nvGrpSpPr>
        <p:grpSpPr>
          <a:xfrm>
            <a:off x="6588224" y="2988241"/>
            <a:ext cx="595035" cy="584775"/>
            <a:chOff x="6516216" y="4077070"/>
            <a:chExt cx="759347" cy="746255"/>
          </a:xfrm>
        </p:grpSpPr>
        <p:sp>
          <p:nvSpPr>
            <p:cNvPr id="19" name="文字方塊 18"/>
            <p:cNvSpPr txBox="1"/>
            <p:nvPr/>
          </p:nvSpPr>
          <p:spPr>
            <a:xfrm>
              <a:off x="6516216" y="4077070"/>
              <a:ext cx="759347" cy="7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672117" y="4193938"/>
              <a:ext cx="448407" cy="510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d</a:t>
              </a:r>
              <a:endParaRPr lang="zh-TW" altLang="en-US" sz="2000" b="1" dirty="0">
                <a:ln w="6350" cap="rnd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7"/>
            <a:ext cx="2232248" cy="2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肘形接點 61"/>
          <p:cNvCxnSpPr>
            <a:stCxn id="17" idx="3"/>
            <a:endCxn id="20" idx="1"/>
          </p:cNvCxnSpPr>
          <p:nvPr/>
        </p:nvCxnSpPr>
        <p:spPr>
          <a:xfrm>
            <a:off x="6395365" y="3137781"/>
            <a:ext cx="315025" cy="14209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06794" y="3259583"/>
            <a:ext cx="2160240" cy="220347"/>
          </a:xfrm>
          <a:prstGeom prst="rect">
            <a:avLst/>
          </a:prstGeom>
          <a:solidFill>
            <a:srgbClr val="FFFF00">
              <a:alpha val="10196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76"/>
          <p:cNvGrpSpPr>
            <a:grpSpLocks noChangeAspect="1"/>
          </p:cNvGrpSpPr>
          <p:nvPr/>
        </p:nvGrpSpPr>
        <p:grpSpPr>
          <a:xfrm>
            <a:off x="4409013" y="3204265"/>
            <a:ext cx="595035" cy="584775"/>
            <a:chOff x="6516216" y="4077070"/>
            <a:chExt cx="759347" cy="746255"/>
          </a:xfrm>
        </p:grpSpPr>
        <p:sp>
          <p:nvSpPr>
            <p:cNvPr id="25" name="文字方塊 24"/>
            <p:cNvSpPr txBox="1"/>
            <p:nvPr/>
          </p:nvSpPr>
          <p:spPr>
            <a:xfrm>
              <a:off x="6516216" y="4077070"/>
              <a:ext cx="759347" cy="7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</a:t>
              </a: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675072" y="4154134"/>
              <a:ext cx="421815" cy="510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e</a:t>
              </a:r>
              <a:endParaRPr lang="zh-TW" altLang="en-US" sz="2000" b="1" dirty="0">
                <a:ln w="6350" cap="rnd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7" name="群組 76"/>
          <p:cNvGrpSpPr>
            <a:grpSpLocks noChangeAspect="1"/>
          </p:cNvGrpSpPr>
          <p:nvPr/>
        </p:nvGrpSpPr>
        <p:grpSpPr>
          <a:xfrm>
            <a:off x="2829032" y="3636313"/>
            <a:ext cx="595035" cy="584775"/>
            <a:chOff x="6516216" y="4077070"/>
            <a:chExt cx="759347" cy="746255"/>
          </a:xfrm>
        </p:grpSpPr>
        <p:sp>
          <p:nvSpPr>
            <p:cNvPr id="28" name="文字方塊 27"/>
            <p:cNvSpPr txBox="1"/>
            <p:nvPr/>
          </p:nvSpPr>
          <p:spPr>
            <a:xfrm>
              <a:off x="6516216" y="4077070"/>
              <a:ext cx="759347" cy="74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○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687355" y="4178699"/>
              <a:ext cx="354307" cy="510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ln w="6350" cap="rnd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f</a:t>
              </a:r>
              <a:endParaRPr lang="zh-TW" altLang="en-US" sz="2000" b="1" dirty="0">
                <a:ln w="6350" cap="rnd"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30" name="肘形接點 29"/>
          <p:cNvCxnSpPr>
            <a:stCxn id="23" idx="3"/>
            <a:endCxn id="26" idx="1"/>
          </p:cNvCxnSpPr>
          <p:nvPr/>
        </p:nvCxnSpPr>
        <p:spPr>
          <a:xfrm>
            <a:off x="4267034" y="3369757"/>
            <a:ext cx="266461" cy="9495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0" y="-648525"/>
            <a:ext cx="12832720" cy="7645389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5600" indent="-355600">
              <a:spcBef>
                <a:spcPts val="600"/>
              </a:spcBef>
            </a:pP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簡目列表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期刊論文、會議論文、學位論文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碩博士論文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617663">
              <a:lnSpc>
                <a:spcPts val="1440"/>
              </a:lnSpc>
            </a:pP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617663">
              <a:lnSpc>
                <a:spcPts val="1440"/>
              </a:lnSpc>
            </a:pP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165225">
              <a:lnSpc>
                <a:spcPts val="1440"/>
              </a:lnSpc>
            </a:pP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註：並非每筆資料均有「被引用文獻」、「預刊文章」、「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編號與連結」或「全文下載」等內容。     </a:t>
            </a:r>
            <a:endParaRPr lang="en-US" altLang="zh-TW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2106794" y="3501008"/>
            <a:ext cx="2160240" cy="2149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1" name="肘形接點 61"/>
          <p:cNvCxnSpPr>
            <a:stCxn id="62" idx="1"/>
          </p:cNvCxnSpPr>
          <p:nvPr/>
        </p:nvCxnSpPr>
        <p:spPr>
          <a:xfrm rot="10800000" flipV="1">
            <a:off x="1917678" y="3176424"/>
            <a:ext cx="214313" cy="8410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2131990" y="3066251"/>
            <a:ext cx="1785950" cy="220347"/>
          </a:xfrm>
          <a:prstGeom prst="rect">
            <a:avLst/>
          </a:prstGeom>
          <a:solidFill>
            <a:srgbClr val="FFFF00">
              <a:alpha val="10196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詳目頁(期刊論文資料來源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2937" y="1610428"/>
            <a:ext cx="2310925" cy="1728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169168" y="3326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瀏覽查詢結果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1249" y="1610428"/>
            <a:ext cx="2664295" cy="2879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連結至期刊最新卷期頁面。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右中括弧 4"/>
          <p:cNvSpPr/>
          <p:nvPr/>
        </p:nvSpPr>
        <p:spPr>
          <a:xfrm>
            <a:off x="4283137" y="2042476"/>
            <a:ext cx="144000" cy="324000"/>
          </a:xfrm>
          <a:prstGeom prst="rightBracke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5" idx="2"/>
            <a:endCxn id="4" idx="1"/>
          </p:cNvCxnSpPr>
          <p:nvPr/>
        </p:nvCxnSpPr>
        <p:spPr>
          <a:xfrm flipV="1">
            <a:off x="4427137" y="1754388"/>
            <a:ext cx="864112" cy="450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91249" y="1970468"/>
            <a:ext cx="2664295" cy="2879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連結至期刊該卷期頁面。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右中括弧 7"/>
          <p:cNvSpPr/>
          <p:nvPr/>
        </p:nvSpPr>
        <p:spPr>
          <a:xfrm>
            <a:off x="4283137" y="2402516"/>
            <a:ext cx="144000" cy="216000"/>
          </a:xfrm>
          <a:prstGeom prst="rightBracke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8" idx="2"/>
            <a:endCxn id="7" idx="1"/>
          </p:cNvCxnSpPr>
          <p:nvPr/>
        </p:nvCxnSpPr>
        <p:spPr>
          <a:xfrm flipV="1">
            <a:off x="4427137" y="2114428"/>
            <a:ext cx="864112" cy="396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291249" y="2330396"/>
            <a:ext cx="2664295" cy="2879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連結至該學科主題頁面。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右中括弧 10"/>
          <p:cNvSpPr/>
          <p:nvPr/>
        </p:nvSpPr>
        <p:spPr>
          <a:xfrm>
            <a:off x="3707073" y="2834564"/>
            <a:ext cx="144000" cy="288000"/>
          </a:xfrm>
          <a:prstGeom prst="rightBracke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stCxn id="11" idx="2"/>
            <a:endCxn id="10" idx="1"/>
          </p:cNvCxnSpPr>
          <p:nvPr/>
        </p:nvCxnSpPr>
        <p:spPr>
          <a:xfrm flipV="1">
            <a:off x="3851073" y="2474356"/>
            <a:ext cx="1440176" cy="5042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299715" y="2690436"/>
            <a:ext cx="2655829" cy="57617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碼永久連結文獻全文，並可作為引用依據。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右中括弧 13"/>
          <p:cNvSpPr/>
          <p:nvPr/>
        </p:nvSpPr>
        <p:spPr>
          <a:xfrm>
            <a:off x="3995105" y="3158620"/>
            <a:ext cx="144000" cy="180000"/>
          </a:xfrm>
          <a:prstGeom prst="rightBracke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stCxn id="14" idx="2"/>
            <a:endCxn id="13" idx="1"/>
          </p:cNvCxnSpPr>
          <p:nvPr/>
        </p:nvCxnSpPr>
        <p:spPr>
          <a:xfrm flipV="1">
            <a:off x="4139105" y="2978524"/>
            <a:ext cx="1160610" cy="270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 descr="詳目頁(論文資料來源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82936" y="4778780"/>
            <a:ext cx="2383408" cy="1170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 descr="詳目頁(會議資料來源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43270" y="3579523"/>
            <a:ext cx="2408091" cy="9832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5291248" y="4113886"/>
            <a:ext cx="2664296" cy="2879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連結至該會議論文集頁面。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右中括弧 18"/>
          <p:cNvSpPr/>
          <p:nvPr/>
        </p:nvSpPr>
        <p:spPr>
          <a:xfrm>
            <a:off x="4283136" y="4094740"/>
            <a:ext cx="144000" cy="324000"/>
          </a:xfrm>
          <a:prstGeom prst="rightBracke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>
            <a:stCxn id="19" idx="2"/>
            <a:endCxn id="18" idx="1"/>
          </p:cNvCxnSpPr>
          <p:nvPr/>
        </p:nvCxnSpPr>
        <p:spPr>
          <a:xfrm>
            <a:off x="4427136" y="4256740"/>
            <a:ext cx="864112" cy="11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91248" y="4778780"/>
            <a:ext cx="2664296" cy="5760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連結至該年該校系碩博論文全覽頁面。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右中括弧 21"/>
          <p:cNvSpPr/>
          <p:nvPr/>
        </p:nvSpPr>
        <p:spPr>
          <a:xfrm>
            <a:off x="4715200" y="5210828"/>
            <a:ext cx="144000" cy="468000"/>
          </a:xfrm>
          <a:prstGeom prst="rightBracke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>
            <a:stCxn id="22" idx="2"/>
            <a:endCxn id="21" idx="1"/>
          </p:cNvCxnSpPr>
          <p:nvPr/>
        </p:nvCxnSpPr>
        <p:spPr>
          <a:xfrm flipV="1">
            <a:off x="4859200" y="5066780"/>
            <a:ext cx="432048" cy="378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900416" y="3482636"/>
            <a:ext cx="7416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899592" y="4677099"/>
            <a:ext cx="7416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91248" y="5426852"/>
            <a:ext cx="2664296" cy="50405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連結至該類校系碩博論文全覽頁面。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右中括弧 26"/>
          <p:cNvSpPr/>
          <p:nvPr/>
        </p:nvSpPr>
        <p:spPr>
          <a:xfrm>
            <a:off x="4139120" y="5714916"/>
            <a:ext cx="144000" cy="216000"/>
          </a:xfrm>
          <a:prstGeom prst="rightBracke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>
            <a:stCxn id="27" idx="2"/>
            <a:endCxn id="26" idx="1"/>
          </p:cNvCxnSpPr>
          <p:nvPr/>
        </p:nvCxnSpPr>
        <p:spPr>
          <a:xfrm flipV="1">
            <a:off x="4283120" y="5678880"/>
            <a:ext cx="1008128" cy="1440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剪去對角線角落矩形 28"/>
          <p:cNvSpPr/>
          <p:nvPr/>
        </p:nvSpPr>
        <p:spPr>
          <a:xfrm>
            <a:off x="988982" y="2114484"/>
            <a:ext cx="1421946" cy="288032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期刊論文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剪去對角線角落矩形 29"/>
          <p:cNvSpPr/>
          <p:nvPr/>
        </p:nvSpPr>
        <p:spPr>
          <a:xfrm>
            <a:off x="917544" y="3770668"/>
            <a:ext cx="1493384" cy="288032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會議論文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剪去對角線角落矩形 30"/>
          <p:cNvSpPr/>
          <p:nvPr/>
        </p:nvSpPr>
        <p:spPr>
          <a:xfrm>
            <a:off x="917544" y="4994804"/>
            <a:ext cx="1493384" cy="288032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學位論文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7262" y="980728"/>
            <a:ext cx="8640960" cy="4680520"/>
          </a:xfrm>
          <a:prstGeom prst="rect">
            <a:avLst/>
          </a:prstGeom>
          <a:noFill/>
          <a:ln w="25400" cap="flat" cmpd="sng" algn="ctr">
            <a:noFill/>
            <a:prstDash val="sysDot"/>
          </a:ln>
          <a:effectLst/>
        </p:spPr>
        <p:txBody>
          <a:bodyPr tIns="144000" rtlCol="0" anchor="t" anchorCtr="0"/>
          <a:lstStyle/>
          <a:p>
            <a:pPr marL="452438" marR="0" lvl="0" indent="-269875" defTabSz="91440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全文下載</a:t>
            </a:r>
            <a:endParaRPr lang="en-US" altLang="zh-TW" sz="1800" b="1" kern="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marR="0" lvl="0" indent="-269875" defTabSz="91440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1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</a:t>
            </a: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於查詢結果簡目列表頁，或單筆詳目頁，點選「全文下載」，即可免費下載。</a:t>
            </a: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22313" marR="0" lvl="1" indent="-2698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22313" marR="0" lvl="1" indent="-2698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22313" marR="0" lvl="1" indent="-2698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22313" marR="0" lvl="1" indent="-2698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22313" marR="0" lvl="1" indent="-2698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1" indent="2825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1" indent="2825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1" indent="2825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1" indent="2825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1" indent="2825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1" indent="282575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00100" marR="0" lvl="1" indent="-342900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00100" marR="0" lvl="1" indent="-342900" defTabSz="91440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22313" marR="0" lvl="0" indent="-269875" defTabSz="91440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4088" y="2204864"/>
            <a:ext cx="3312368" cy="1575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免費全文下載限制：</a:t>
            </a:r>
            <a:endParaRPr lang="en-US" altLang="zh-TW" sz="16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若您的機構單位僅</a:t>
            </a:r>
            <a:r>
              <a:rPr lang="zh-TW" altLang="en-US" sz="1600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採買部分文獻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，則免費下載服務限於此類文獻。</a:t>
            </a:r>
            <a:endParaRPr lang="en-US" altLang="zh-TW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其他需付費文獻請登入後購買。</a:t>
            </a:r>
            <a:endParaRPr lang="en-US" altLang="zh-TW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簡目頁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3860" y="2044401"/>
            <a:ext cx="4324484" cy="22540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r="446" b="24837"/>
          <a:stretch>
            <a:fillRect/>
          </a:stretch>
        </p:blipFill>
        <p:spPr bwMode="auto">
          <a:xfrm>
            <a:off x="631792" y="4495011"/>
            <a:ext cx="79208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561278" y="4495011"/>
            <a:ext cx="1000132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1" y="972319"/>
            <a:ext cx="7282839" cy="41764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3313881"/>
            <a:ext cx="6019800" cy="312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3494438"/>
            <a:ext cx="5719094" cy="38794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3"/>
          <p:cNvSpPr txBox="1">
            <a:spLocks/>
          </p:cNvSpPr>
          <p:nvPr/>
        </p:nvSpPr>
        <p:spPr>
          <a:xfrm>
            <a:off x="169168" y="180232"/>
            <a:ext cx="45294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連結其他文獻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2364" y="2628503"/>
            <a:ext cx="936104" cy="3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74292" y="3996655"/>
            <a:ext cx="936104" cy="3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258468" y="4848033"/>
            <a:ext cx="563550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262" y="1124743"/>
            <a:ext cx="9109966" cy="5656283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單筆書目匯出</a:t>
            </a: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12700">
              <a:lnSpc>
                <a:spcPts val="1900"/>
              </a:lnSpc>
              <a:spcBef>
                <a:spcPts val="1200"/>
              </a:spcBef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於查詢結果單筆詳目頁，點選書目管理工具之「書目匯出」。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3" name="圖片 2" descr="簡目頁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rcRect b="37813"/>
          <a:stretch>
            <a:fillRect/>
          </a:stretch>
        </p:blipFill>
        <p:spPr>
          <a:xfrm>
            <a:off x="3417874" y="2137557"/>
            <a:ext cx="6402759" cy="2255710"/>
          </a:xfrm>
          <a:prstGeom prst="rect">
            <a:avLst/>
          </a:prstGeom>
          <a:effectLst/>
        </p:spPr>
      </p:pic>
      <p:pic>
        <p:nvPicPr>
          <p:cNvPr id="4" name="圖片 3" descr="詳目頁(期刊論文資料來源)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1521" y="2137111"/>
            <a:ext cx="2279397" cy="4300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 descr="詳目頁(期刊論文資料來源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74734" y="4280697"/>
            <a:ext cx="1285884" cy="6385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 descr="超連結游標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428" y="4852202"/>
            <a:ext cx="357190" cy="424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標題 3"/>
          <p:cNvSpPr txBox="1">
            <a:spLocks/>
          </p:cNvSpPr>
          <p:nvPr/>
        </p:nvSpPr>
        <p:spPr>
          <a:xfrm>
            <a:off x="169168" y="332655"/>
            <a:ext cx="3351226" cy="759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書目匯出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169168" y="3326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書目匯出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262" y="1268760"/>
            <a:ext cx="8640960" cy="4824536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452438" indent="-269875">
              <a:lnSpc>
                <a:spcPts val="19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多筆書目匯出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於查詢結果簡目列表頁，勾選左方多個空格，或勾選最上方空格全選當頁項目。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點選「書目匯出」。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4" name="圖片 3" descr="簡目頁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774800" y="5780895"/>
            <a:ext cx="4138233" cy="504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 descr="簡目頁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5441" y="2243364"/>
            <a:ext cx="4420735" cy="230425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 descr="簡目頁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03362" y="2208995"/>
            <a:ext cx="243733" cy="23808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631924" y="2208995"/>
            <a:ext cx="35719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72430" y="2492896"/>
            <a:ext cx="28803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arr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636912"/>
            <a:ext cx="549523" cy="63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 descr="簡目頁.PNG"/>
          <p:cNvPicPr>
            <a:picLocks noChangeAspect="1"/>
          </p:cNvPicPr>
          <p:nvPr/>
        </p:nvPicPr>
        <p:blipFill>
          <a:blip r:embed="rId6" cstate="print"/>
          <a:srcRect l="39329"/>
          <a:stretch>
            <a:fillRect/>
          </a:stretch>
        </p:blipFill>
        <p:spPr>
          <a:xfrm>
            <a:off x="2489180" y="5780895"/>
            <a:ext cx="999728" cy="504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 descr="超連結游標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9246" y="6138085"/>
            <a:ext cx="367829" cy="436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251520" y="1001856"/>
            <a:ext cx="8568952" cy="3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Lucida Sans Unicode" pitchFamily="34" charset="0"/>
              <a:buChar char="‣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書目匯出僅針對電子期刊、會議論文、碩博士論文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539750">
              <a:lnSpc>
                <a:spcPts val="2000"/>
              </a:lnSpc>
            </a:pPr>
            <a:endParaRPr lang="en-US" altLang="zh-TW" sz="16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182563">
              <a:lnSpc>
                <a:spcPts val="2000"/>
              </a:lnSpc>
            </a:pPr>
            <a:endParaRPr lang="zh-TW" altLang="en-US" sz="16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87313"/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971600" y="1994682"/>
            <a:ext cx="7446934" cy="3972558"/>
            <a:chOff x="1115616" y="2204864"/>
            <a:chExt cx="7054949" cy="37623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1115616" y="2204864"/>
              <a:ext cx="6665913" cy="37623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4" name="群組 16"/>
            <p:cNvGrpSpPr/>
            <p:nvPr/>
          </p:nvGrpSpPr>
          <p:grpSpPr>
            <a:xfrm>
              <a:off x="3131840" y="2708920"/>
              <a:ext cx="5038725" cy="2808312"/>
              <a:chOff x="1189459" y="3284984"/>
              <a:chExt cx="5038725" cy="2808312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9459" y="3845396"/>
                <a:ext cx="5038725" cy="224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圖片 8" descr="超連結游標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89659" y="4781500"/>
                <a:ext cx="216024" cy="2565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09739" y="3284984"/>
                <a:ext cx="1123950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直線單箭頭接點 10"/>
              <p:cNvCxnSpPr/>
              <p:nvPr/>
            </p:nvCxnSpPr>
            <p:spPr>
              <a:xfrm flipV="1">
                <a:off x="3277691" y="3645024"/>
                <a:ext cx="432048" cy="11521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" name="矩形 4"/>
            <p:cNvSpPr/>
            <p:nvPr/>
          </p:nvSpPr>
          <p:spPr>
            <a:xfrm>
              <a:off x="1619672" y="2204864"/>
              <a:ext cx="792088" cy="4320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 descr="超連結游標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744" y="2492896"/>
              <a:ext cx="238445" cy="2831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肘形接點 6"/>
            <p:cNvCxnSpPr>
              <a:stCxn id="5" idx="3"/>
            </p:cNvCxnSpPr>
            <p:nvPr/>
          </p:nvCxnSpPr>
          <p:spPr>
            <a:xfrm>
              <a:off x="2411760" y="2420888"/>
              <a:ext cx="1800200" cy="864096"/>
            </a:xfrm>
            <a:prstGeom prst="bentConnector3">
              <a:avLst>
                <a:gd name="adj1" fmla="val 100143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846106" y="1208863"/>
            <a:ext cx="700092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282575">
              <a:lnSpc>
                <a:spcPts val="19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於書目頁勾選欲匯出書目的文章，點選「書目匯出」。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選擇格式後使用「匯出」，或以</a:t>
            </a:r>
            <a:r>
              <a: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送出。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標題 3"/>
          <p:cNvSpPr txBox="1">
            <a:spLocks/>
          </p:cNvSpPr>
          <p:nvPr/>
        </p:nvSpPr>
        <p:spPr>
          <a:xfrm>
            <a:off x="321568" y="4850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kumimoji="0" lang="zh-TW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新特明體(P)"/>
              <a:ea typeface="微軟正黑體" pitchFamily="34" charset="-120"/>
              <a:cs typeface="+mj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6040" y="423045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書目匯出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67" y="108223"/>
            <a:ext cx="7002314" cy="68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89" y="135804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6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個人化管理服務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1792" y="351607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查詢歷史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262" y="923111"/>
            <a:ext cx="9038528" cy="5458217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點選簡易查詢列最右側之「查詢歷史」連結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或「個人化服務」進入「查詢歷史」。</a:t>
            </a: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</a:pP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本次查詢：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自動記錄關鍵字與查詢條件，登出或關閉網頁後便自動清除。</a:t>
            </a: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過去查詢： 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以「儲存查詢策略」功能保留「本次查詢」之關鍵字與查詢條件。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92" y="1780367"/>
            <a:ext cx="8532803" cy="8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查詢歷史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106" y="3780631"/>
            <a:ext cx="7961958" cy="22211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7578948" y="2280433"/>
            <a:ext cx="1071570" cy="285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418270" y="1780367"/>
            <a:ext cx="78581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5064" y="5495144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超連結游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2254" y="5709457"/>
            <a:ext cx="303217" cy="360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2066119"/>
            <a:ext cx="122872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251520" y="332656"/>
            <a:ext cx="39521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訂閱目次與加入追蹤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040" y="1280301"/>
            <a:ext cx="9666072" cy="113716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buFont typeface="Lucida Sans Unicode" pitchFamily="34" charset="0"/>
              <a:buChar char="‣"/>
            </a:pPr>
            <a:r>
              <a:rPr lang="zh-TW" altLang="en-US" b="1" dirty="0" smtClean="0">
                <a:solidFill>
                  <a:srgbClr val="C0504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收藏出版品，如：期刊、會議論文集或校系碩博士論文列表。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訂閱目次：當訂閱期刊更新卷期，會以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Email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通知並寄送最新版本之目次。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加入追蹤：收藏文章→可多篇收藏。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7478" y="2445241"/>
            <a:ext cx="9715568" cy="4286280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722313" lvl="1" indent="-269875">
              <a:lnSpc>
                <a:spcPts val="19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於期刊頁面，點選右上角之「訂閱目次」。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lvl="1" indent="-2698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或於文章詳目頁，點選來源資料之「訂閱目次」或 「加入追蹤」。</a:t>
            </a: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282575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1900"/>
              </a:lnSpc>
              <a:spcBef>
                <a:spcPts val="1200"/>
              </a:spcBef>
              <a:buFont typeface="+mj-lt"/>
              <a:buAutoNum type="arabicParenR" startAt="2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2313" indent="-269875">
              <a:lnSpc>
                <a:spcPts val="1900"/>
              </a:lnSpc>
              <a:spcBef>
                <a:spcPts val="6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2" y="2844527"/>
            <a:ext cx="6627052" cy="11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177121" y="2844528"/>
            <a:ext cx="792088" cy="308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2" y="4409676"/>
            <a:ext cx="7329708" cy="245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1417783" y="6652441"/>
            <a:ext cx="792088" cy="215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179512" y="332656"/>
            <a:ext cx="280973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加入追蹤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6106" y="1065987"/>
            <a:ext cx="603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Lucida Sans Unicode" pitchFamily="34" charset="0"/>
              <a:buChar char="‣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收藏文章，如：期刊論文、會議論文或碩博士論文。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300733" y="2056528"/>
            <a:ext cx="5719539" cy="3820744"/>
            <a:chOff x="1300733" y="1988840"/>
            <a:chExt cx="5719539" cy="382074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/>
            </a:blip>
            <a:srcRect/>
            <a:stretch>
              <a:fillRect/>
            </a:stretch>
          </p:blipFill>
          <p:spPr bwMode="auto">
            <a:xfrm>
              <a:off x="1300733" y="2060848"/>
              <a:ext cx="5719539" cy="3748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2861" y="1988840"/>
              <a:ext cx="95751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1173" y="3356992"/>
              <a:ext cx="7620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1173" y="4437112"/>
              <a:ext cx="7620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1173" y="5517232"/>
              <a:ext cx="7620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180" y="2137557"/>
            <a:ext cx="9575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6561146" y="3852069"/>
            <a:ext cx="26166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單篇文章加入追蹤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20072" y="3356992"/>
            <a:ext cx="864096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220072" y="4437112"/>
            <a:ext cx="864096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220072" y="5517232"/>
            <a:ext cx="864096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3" idx="3"/>
          </p:cNvCxnSpPr>
          <p:nvPr/>
        </p:nvCxnSpPr>
        <p:spPr>
          <a:xfrm>
            <a:off x="6084168" y="3537012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4" idx="3"/>
          </p:cNvCxnSpPr>
          <p:nvPr/>
        </p:nvCxnSpPr>
        <p:spPr>
          <a:xfrm flipV="1">
            <a:off x="6084168" y="4005064"/>
            <a:ext cx="360040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5" idx="3"/>
          </p:cNvCxnSpPr>
          <p:nvPr/>
        </p:nvCxnSpPr>
        <p:spPr>
          <a:xfrm flipV="1">
            <a:off x="6084168" y="4293096"/>
            <a:ext cx="432048" cy="1404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59632" y="2492896"/>
            <a:ext cx="358767" cy="28083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411760" y="1988840"/>
            <a:ext cx="1004548" cy="5760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1619672" y="2492896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051720" y="2708920"/>
            <a:ext cx="24377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多篇文章加入追蹤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mine\Desktop\index_01.png"/>
          <p:cNvPicPr>
            <a:picLocks noChangeAspect="1" noChangeArrowheads="1"/>
          </p:cNvPicPr>
          <p:nvPr/>
        </p:nvPicPr>
        <p:blipFill>
          <a:blip r:embed="rId3" cstate="print"/>
          <a:srcRect l="4615" r="7208"/>
          <a:stretch>
            <a:fillRect/>
          </a:stretch>
        </p:blipFill>
        <p:spPr bwMode="auto">
          <a:xfrm>
            <a:off x="882204" y="3060551"/>
            <a:ext cx="8501921" cy="3960440"/>
          </a:xfrm>
          <a:prstGeom prst="rect">
            <a:avLst/>
          </a:prstGeom>
          <a:noFill/>
        </p:spPr>
      </p:pic>
      <p:sp>
        <p:nvSpPr>
          <p:cNvPr id="5" name="AutoShape 2" descr="「聯合出版(集團)有限公司」的圖片搜尋結果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「聯合出版(集團)有限公司」的圖片搜尋結果"/>
          <p:cNvSpPr>
            <a:spLocks noChangeAspect="1" noChangeArrowheads="1"/>
          </p:cNvSpPr>
          <p:nvPr/>
        </p:nvSpPr>
        <p:spPr bwMode="auto">
          <a:xfrm>
            <a:off x="360159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257129" y="1795828"/>
            <a:ext cx="9599867" cy="1092182"/>
          </a:xfrm>
        </p:spPr>
        <p:txBody>
          <a:bodyPr>
            <a:noAutofit/>
          </a:bodyPr>
          <a:lstStyle/>
          <a:p>
            <a:pPr marL="847483" indent="-847483">
              <a:defRPr/>
            </a:pPr>
            <a:r>
              <a:rPr lang="zh-TW" altLang="en-US" sz="55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感謝聆聽，敬請指教 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DD07969-421D-44F0-9A7D-E8A321E1288B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50756" y="3132559"/>
            <a:ext cx="4131351" cy="222898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endParaRPr lang="en-US" altLang="zh-TW" sz="23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r>
              <a:rPr lang="zh-TW" altLang="en-US" sz="2300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華藝數位股份有限公司</a:t>
            </a:r>
            <a:endParaRPr lang="en-US" altLang="zh-TW" sz="23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2300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業務部　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韓承</a:t>
            </a:r>
            <a:r>
              <a:rPr lang="zh-TW" altLang="en-US" sz="2300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廷</a:t>
            </a:r>
            <a:endParaRPr lang="en-US" altLang="zh-TW" sz="23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4"/>
              </a:rPr>
              <a:t>Adey</a:t>
            </a:r>
            <a:r>
              <a:rPr lang="en-US" altLang="zh-TW" sz="2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4"/>
              </a:rPr>
              <a:t>@airiti.com</a:t>
            </a:r>
            <a:endParaRPr lang="en-US" altLang="zh-TW" sz="23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02-29266006#8808</a:t>
            </a:r>
            <a:endParaRPr lang="en-US" altLang="zh-TW" sz="23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0973-717-259</a:t>
            </a:r>
            <a:endParaRPr lang="zh-TW" altLang="en-US" sz="23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84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473" y="1802105"/>
            <a:ext cx="6587022" cy="444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5447730" y="2052439"/>
            <a:ext cx="2286016" cy="31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74668" y="637359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2400" b="1" dirty="0" smtClean="0">
                <a:ln w="3175">
                  <a:noFill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使用身分說明</a:t>
            </a:r>
          </a:p>
        </p:txBody>
      </p:sp>
      <p:sp>
        <p:nvSpPr>
          <p:cNvPr id="5" name="矩形 4"/>
          <p:cNvSpPr/>
          <p:nvPr/>
        </p:nvSpPr>
        <p:spPr>
          <a:xfrm>
            <a:off x="988982" y="1208864"/>
            <a:ext cx="6715172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269875">
              <a:lnSpc>
                <a:spcPts val="1900"/>
              </a:lnSpc>
              <a:spcBef>
                <a:spcPts val="1800"/>
              </a:spcBef>
            </a:pP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使用者：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IP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範圍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內，可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免費下載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zh-TW" altLang="en-US" u="sng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採購範圍內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之文獻全文。</a:t>
            </a:r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743837" y="2088443"/>
            <a:ext cx="1746811" cy="23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dirty="0" smtClean="0"/>
              <a:t>國立</a:t>
            </a:r>
            <a:r>
              <a:rPr lang="zh-TW" altLang="en-US" sz="900" dirty="0" smtClean="0">
                <a:solidFill>
                  <a:srgbClr val="FF0000"/>
                </a:solidFill>
              </a:rPr>
              <a:t>高雄科技</a:t>
            </a:r>
            <a:r>
              <a:rPr lang="zh-TW" altLang="en-US" sz="900" dirty="0" smtClean="0">
                <a:solidFill>
                  <a:srgbClr val="FF0000"/>
                </a:solidFill>
              </a:rPr>
              <a:t>大學， 您好</a:t>
            </a:r>
            <a:r>
              <a:rPr lang="en-US" altLang="zh-TW" sz="900" dirty="0" smtClean="0">
                <a:solidFill>
                  <a:srgbClr val="FF0000"/>
                </a:solidFill>
              </a:rPr>
              <a:t>!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84097" y="2494747"/>
            <a:ext cx="2857520" cy="7002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可直接點選「全文下載」，</a:t>
            </a:r>
            <a:endParaRPr lang="en-US" altLang="zh-TW" sz="1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不須加入購物車，也不須儲值點數</a:t>
            </a:r>
            <a:endParaRPr lang="zh-TW" altLang="en-US" sz="14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7179473" y="2772869"/>
            <a:ext cx="432048" cy="2156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3232" y="1260352"/>
            <a:ext cx="9491980" cy="489654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多語言介面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瀏覽分類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簡易</a:t>
            </a:r>
            <a:r>
              <a:rPr lang="en-US" sz="3600" dirty="0" smtClean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進階查詢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參考文獻站內連結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無縫串聯書目軟體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200" dirty="0" smtClean="0">
              <a:latin typeface="華康新特明體(P)" pitchFamily="18" charset="-120"/>
            </a:endParaRPr>
          </a:p>
          <a:p>
            <a:pPr>
              <a:buNone/>
            </a:pPr>
            <a:endParaRPr lang="en-US" altLang="zh-TW" sz="3200" dirty="0" smtClean="0">
              <a:latin typeface="華康新特明體(P)" pitchFamily="18" charset="-120"/>
            </a:endParaRPr>
          </a:p>
          <a:p>
            <a:endParaRPr lang="en-US" altLang="zh-TW" sz="3200" dirty="0" smtClean="0">
              <a:latin typeface="華康新特明體(P)" pitchFamily="18" charset="-120"/>
            </a:endParaRPr>
          </a:p>
          <a:p>
            <a:endParaRPr lang="en-US" altLang="zh-TW" sz="3200" dirty="0" smtClean="0">
              <a:latin typeface="華康新特明體(P)" pitchFamily="18" charset="-120"/>
            </a:endParaRPr>
          </a:p>
          <a:p>
            <a:endParaRPr lang="en-US" altLang="zh-TW" sz="3200" dirty="0" smtClean="0">
              <a:latin typeface="華康新特明體(P)" pitchFamily="18" charset="-120"/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7100" y="18023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4"/>
          <p:cNvSpPr txBox="1">
            <a:spLocks/>
          </p:cNvSpPr>
          <p:nvPr/>
        </p:nvSpPr>
        <p:spPr>
          <a:xfrm>
            <a:off x="534670" y="406040"/>
            <a:ext cx="9420542" cy="8855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9569" tIns="49785" rIns="99569" bIns="49785" rtlCol="0" anchor="t" anchorCtr="0">
            <a:normAutofit fontScale="92500" lnSpcReduction="20000"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lang="zh-TW" altLang="en-US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平台服務</a:t>
            </a:r>
            <a:r>
              <a:rPr lang="en-US" altLang="zh-TW" sz="1800" b="1" kern="0" dirty="0" smtClean="0">
                <a:solidFill>
                  <a:srgbClr val="C0504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1800" b="1" kern="0" dirty="0" smtClean="0">
                <a:solidFill>
                  <a:srgbClr val="C0504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1800" b="1" kern="0" dirty="0" smtClean="0">
                <a:solidFill>
                  <a:srgbClr val="C0504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1800" b="1" kern="0" dirty="0" smtClean="0">
                <a:solidFill>
                  <a:srgbClr val="C0504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en-US" altLang="zh-TW" sz="1800" b="1" kern="0" dirty="0" smtClean="0">
              <a:solidFill>
                <a:srgbClr val="C0504D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defTabSz="914400">
              <a:spcBef>
                <a:spcPts val="0"/>
              </a:spcBef>
              <a:buFont typeface="Lucida Sans Unicode" pitchFamily="34" charset="0"/>
              <a:buChar char="‣"/>
              <a:defRPr/>
            </a:pPr>
            <a:endParaRPr lang="zh-TW" altLang="en-US" sz="1800" b="1" kern="0" dirty="0" smtClean="0">
              <a:solidFill>
                <a:srgbClr val="C0504D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瀏覽分類</a:t>
            </a: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協助您以不同分類，進行「單一文獻類型」資料全覽。</a:t>
            </a: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Sans Unicode" pitchFamily="34" charset="0"/>
              <a:buChar char="‣"/>
              <a:tabLst/>
              <a:defRPr/>
            </a:pPr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rcRect t="43478" r="56516" b="30435"/>
          <a:stretch>
            <a:fillRect/>
          </a:stretch>
        </p:blipFill>
        <p:spPr bwMode="auto">
          <a:xfrm>
            <a:off x="703230" y="1851805"/>
            <a:ext cx="36724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311" t="47320" r="89868" b="35289"/>
          <a:stretch>
            <a:fillRect/>
          </a:stretch>
        </p:blipFill>
        <p:spPr bwMode="auto">
          <a:xfrm>
            <a:off x="560354" y="1851805"/>
            <a:ext cx="864096" cy="4320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87" y="3212976"/>
            <a:ext cx="1876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24" y="3709193"/>
            <a:ext cx="1876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9246" y="3709193"/>
            <a:ext cx="1895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058" y="3530124"/>
            <a:ext cx="1351033" cy="31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群組 18"/>
          <p:cNvGrpSpPr/>
          <p:nvPr/>
        </p:nvGrpSpPr>
        <p:grpSpPr>
          <a:xfrm>
            <a:off x="7275526" y="3137689"/>
            <a:ext cx="1828800" cy="1154435"/>
            <a:chOff x="6919664" y="2748533"/>
            <a:chExt cx="1828800" cy="1154435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19664" y="2748533"/>
              <a:ext cx="1828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4288" y="3140968"/>
              <a:ext cx="14382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圖片 21" descr="超連結游標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6416" y="3014983"/>
              <a:ext cx="288032" cy="3420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1" y="2621189"/>
            <a:ext cx="4324367" cy="42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肘形接點 26"/>
          <p:cNvCxnSpPr/>
          <p:nvPr/>
        </p:nvCxnSpPr>
        <p:spPr>
          <a:xfrm rot="5400000">
            <a:off x="695043" y="3056394"/>
            <a:ext cx="373210" cy="179904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/>
          <p:cNvCxnSpPr/>
          <p:nvPr/>
        </p:nvCxnSpPr>
        <p:spPr>
          <a:xfrm rot="16200000" flipH="1">
            <a:off x="1614793" y="3082740"/>
            <a:ext cx="766550" cy="5602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91" y="2711559"/>
            <a:ext cx="9620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肘形接點 42"/>
          <p:cNvCxnSpPr/>
          <p:nvPr/>
        </p:nvCxnSpPr>
        <p:spPr>
          <a:xfrm rot="16200000" flipH="1">
            <a:off x="2597798" y="3090913"/>
            <a:ext cx="782897" cy="5602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49"/>
          <p:cNvCxnSpPr/>
          <p:nvPr/>
        </p:nvCxnSpPr>
        <p:spPr>
          <a:xfrm>
            <a:off x="4074012" y="3077436"/>
            <a:ext cx="1621418" cy="456652"/>
          </a:xfrm>
          <a:prstGeom prst="bentConnector3">
            <a:avLst>
              <a:gd name="adj1" fmla="val 46475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接點 59"/>
          <p:cNvCxnSpPr/>
          <p:nvPr/>
        </p:nvCxnSpPr>
        <p:spPr>
          <a:xfrm>
            <a:off x="3402484" y="3056396"/>
            <a:ext cx="973154" cy="7829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34130" y="2565363"/>
            <a:ext cx="4324367" cy="512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7061212" y="2423310"/>
            <a:ext cx="2821992" cy="2246769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點擊</a:t>
            </a:r>
            <a:r>
              <a:rPr lang="zh-TW" altLang="en-US" u="sng" dirty="0">
                <a:latin typeface="微軟正黑體" pitchFamily="34" charset="-120"/>
                <a:ea typeface="微軟正黑體" pitchFamily="34" charset="-120"/>
              </a:rPr>
              <a:t>選單，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可選擇欲瀏覽的資料庫：</a:t>
            </a:r>
            <a:endParaRPr lang="en-US" altLang="zh-TW" u="sng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478" y="1002155"/>
            <a:ext cx="950125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簡易查詢：協助您進行大範圍的「文章」或「出版品」快速查詢。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spcBef>
                <a:spcPts val="60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點選「更多選項」可輸入更多查詢條件。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進階檢索：協助您設定精細的綜合查詢條件。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spcBef>
                <a:spcPts val="60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AND/OR/NOT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條件、文獻類型、年代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等條件篩選。</a:t>
            </a:r>
          </a:p>
          <a:p>
            <a:pPr marL="800100" lvl="1" indent="-342900">
              <a:spcBef>
                <a:spcPts val="600"/>
              </a:spcBef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38188" y="1825720"/>
            <a:ext cx="7968877" cy="902304"/>
            <a:chOff x="683568" y="1844824"/>
            <a:chExt cx="7968877" cy="9023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683568" y="1844824"/>
              <a:ext cx="7968877" cy="90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985" t="73407" r="21657" b="7909"/>
            <a:stretch>
              <a:fillRect/>
            </a:stretch>
          </p:blipFill>
          <p:spPr bwMode="auto">
            <a:xfrm>
              <a:off x="1187624" y="2276872"/>
              <a:ext cx="6618689" cy="3600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288507" y="2276872"/>
              <a:ext cx="504000" cy="360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840329" y="2276872"/>
              <a:ext cx="648072" cy="360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712990" y="2276872"/>
              <a:ext cx="1080120" cy="360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846106" y="4137821"/>
            <a:ext cx="3724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0322" y="4017966"/>
            <a:ext cx="4699518" cy="27300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1" name="圖案 10"/>
          <p:cNvCxnSpPr/>
          <p:nvPr/>
        </p:nvCxnSpPr>
        <p:spPr>
          <a:xfrm rot="16200000" flipH="1">
            <a:off x="1708634" y="4414651"/>
            <a:ext cx="1105513" cy="7327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7610" y="4066383"/>
            <a:ext cx="1033526" cy="4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17478" y="208731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查詢檢索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61278" y="2780499"/>
          <a:ext cx="2664296" cy="277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638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搜尋欄位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代碼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ISSN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[ISSN]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ISBN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[ISBN]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出版品名稱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[PN]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出版單位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[PB]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論文發表系所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[CL]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指導教授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[AV]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DOI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[DOI]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61278" y="908290"/>
          <a:ext cx="2664296" cy="249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667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搜尋欄位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代碼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67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所有欄位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[ALL]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67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篇名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關鍵字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摘要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[ALL3]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67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篇名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作者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關鍵字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摘要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[ALL4]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67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篇名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[DN]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667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作者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[AU]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67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關鍵字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[KW]</a:t>
                      </a:r>
                      <a:endParaRPr lang="zh-TW" altLang="en-US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摘要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[AT]</a:t>
                      </a:r>
                      <a:endParaRPr lang="zh-TW" altLang="en-US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群組 13"/>
          <p:cNvGrpSpPr/>
          <p:nvPr/>
        </p:nvGrpSpPr>
        <p:grpSpPr>
          <a:xfrm>
            <a:off x="846106" y="2137557"/>
            <a:ext cx="5857916" cy="2909892"/>
            <a:chOff x="1691680" y="3034258"/>
            <a:chExt cx="5544616" cy="22669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746" y="3034258"/>
              <a:ext cx="554355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5148064" y="4077072"/>
              <a:ext cx="1512168" cy="21602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691680" y="3140968"/>
              <a:ext cx="576064" cy="21602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059832" y="3140968"/>
              <a:ext cx="504056" cy="21602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4427984" y="3140968"/>
              <a:ext cx="504056" cy="216024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48064" y="4365104"/>
              <a:ext cx="1512168" cy="21602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148064" y="4581128"/>
              <a:ext cx="1512168" cy="216024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5868144" y="3140968"/>
              <a:ext cx="504056" cy="216024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48064" y="4869160"/>
              <a:ext cx="1656184" cy="216024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631792" y="923111"/>
            <a:ext cx="642942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2-1)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輸入查詢關鍵字、選擇搜尋欄位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指令區將呈現個別搜尋欄位代碼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55600" indent="-355600">
              <a:spcBef>
                <a:spcPts val="60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262" y="1052736"/>
            <a:ext cx="8640960" cy="5328592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Bef>
                <a:spcPts val="1200"/>
              </a:spcBef>
            </a:pP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2-2)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於指令查詢區點選「編輯」：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12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12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1200"/>
              </a:spcBef>
            </a:pP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1200"/>
              </a:spcBef>
            </a:pP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使用括號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精確查詢條件，如：</a:t>
            </a:r>
          </a:p>
          <a:p>
            <a:pPr marL="342900" indent="-342900">
              <a:spcBef>
                <a:spcPts val="1200"/>
              </a:spcBef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[ALL]: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心血管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OR [ALL]: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心臟病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AND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[ALL]: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自我管理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OR [ALL]: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自主管理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5940152" y="4133304"/>
          <a:ext cx="288032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040" y="4137821"/>
            <a:ext cx="5534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燕尾形向右箭號 7"/>
          <p:cNvSpPr/>
          <p:nvPr/>
        </p:nvSpPr>
        <p:spPr>
          <a:xfrm>
            <a:off x="4989510" y="5209391"/>
            <a:ext cx="936104" cy="64807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超連結游標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9180" y="5352267"/>
            <a:ext cx="288032" cy="342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17478" y="5995209"/>
            <a:ext cx="53467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可針對所有欄位查詢包含「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心血管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心臟病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」與「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自我管理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自主管理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交集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結果。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74668" y="1708929"/>
            <a:ext cx="5562600" cy="936104"/>
            <a:chOff x="683568" y="1844825"/>
            <a:chExt cx="5562600" cy="93610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1844825"/>
              <a:ext cx="55626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683568" y="2492896"/>
              <a:ext cx="504056" cy="28803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1052736"/>
            <a:ext cx="9595774" cy="5328592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文獻類型切換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2438" indent="-269875">
              <a:lnSpc>
                <a:spcPts val="19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查詢結果上方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，選取可切換要閱讀的文獻類型。</a:t>
            </a: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169168" y="332656"/>
            <a:ext cx="31786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查詢結果後分類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-1027" b="1776"/>
          <a:stretch>
            <a:fillRect/>
          </a:stretch>
        </p:blipFill>
        <p:spPr bwMode="auto">
          <a:xfrm>
            <a:off x="274602" y="1923243"/>
            <a:ext cx="8772874" cy="43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riti_orang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riti_orang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1020</Words>
  <Application>Microsoft Office PowerPoint</Application>
  <PresentationFormat>自訂</PresentationFormat>
  <Paragraphs>267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Arial Unicode MS</vt:lpstr>
      <vt:lpstr>華康新特明體(P)</vt:lpstr>
      <vt:lpstr>微軟正黑體</vt:lpstr>
      <vt:lpstr>新細明體</vt:lpstr>
      <vt:lpstr>標楷體</vt:lpstr>
      <vt:lpstr>Arial</vt:lpstr>
      <vt:lpstr>Calibri</vt:lpstr>
      <vt:lpstr>Garamond</vt:lpstr>
      <vt:lpstr>Lucida Sans Unicode</vt:lpstr>
      <vt:lpstr>airiti_orange_1</vt:lpstr>
      <vt:lpstr>airiti_orange_2</vt:lpstr>
      <vt:lpstr>【TAEBDC】2020年分區教育訓練 華藝線上圖書館-CJTD</vt:lpstr>
      <vt:lpstr>PowerPoint 簡報</vt:lpstr>
      <vt:lpstr>PowerPoint 簡報</vt:lpstr>
      <vt:lpstr>PowerPoint 簡報</vt:lpstr>
      <vt:lpstr>瀏覽分類  協助您以不同分類，進行「單一文獻類型」資料全覽。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個人化管理服務</vt:lpstr>
      <vt:lpstr>PowerPoint 簡報</vt:lpstr>
      <vt:lpstr>PowerPoint 簡報</vt:lpstr>
      <vt:lpstr>PowerPoint 簡報</vt:lpstr>
      <vt:lpstr>感謝聆聽，敬請指教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A00796</dc:creator>
  <cp:lastModifiedBy>韓承廷</cp:lastModifiedBy>
  <cp:revision>144</cp:revision>
  <dcterms:created xsi:type="dcterms:W3CDTF">2016-03-28T06:15:18Z</dcterms:created>
  <dcterms:modified xsi:type="dcterms:W3CDTF">2020-08-06T04:24:15Z</dcterms:modified>
</cp:coreProperties>
</file>