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handoutMasterIdLst>
    <p:handoutMasterId r:id="rId38"/>
  </p:handoutMasterIdLst>
  <p:sldIdLst>
    <p:sldId id="354" r:id="rId2"/>
    <p:sldId id="356" r:id="rId3"/>
    <p:sldId id="335" r:id="rId4"/>
    <p:sldId id="336" r:id="rId5"/>
    <p:sldId id="357" r:id="rId6"/>
    <p:sldId id="384" r:id="rId7"/>
    <p:sldId id="374" r:id="rId8"/>
    <p:sldId id="355" r:id="rId9"/>
    <p:sldId id="375" r:id="rId10"/>
    <p:sldId id="376" r:id="rId11"/>
    <p:sldId id="358" r:id="rId12"/>
    <p:sldId id="287" r:id="rId13"/>
    <p:sldId id="289" r:id="rId14"/>
    <p:sldId id="360" r:id="rId15"/>
    <p:sldId id="288" r:id="rId16"/>
    <p:sldId id="364" r:id="rId17"/>
    <p:sldId id="365" r:id="rId18"/>
    <p:sldId id="366" r:id="rId19"/>
    <p:sldId id="367" r:id="rId20"/>
    <p:sldId id="368" r:id="rId21"/>
    <p:sldId id="377" r:id="rId22"/>
    <p:sldId id="363" r:id="rId23"/>
    <p:sldId id="369" r:id="rId24"/>
    <p:sldId id="339" r:id="rId25"/>
    <p:sldId id="340" r:id="rId26"/>
    <p:sldId id="370" r:id="rId27"/>
    <p:sldId id="371" r:id="rId28"/>
    <p:sldId id="378" r:id="rId29"/>
    <p:sldId id="379" r:id="rId30"/>
    <p:sldId id="380" r:id="rId31"/>
    <p:sldId id="351" r:id="rId32"/>
    <p:sldId id="385" r:id="rId33"/>
    <p:sldId id="386" r:id="rId34"/>
    <p:sldId id="381" r:id="rId35"/>
    <p:sldId id="3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win nowin" initials="n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4F1F"/>
    <a:srgbClr val="DA083A"/>
    <a:srgbClr val="3333FF"/>
    <a:srgbClr val="ECECEC"/>
    <a:srgbClr val="FC9EF1"/>
    <a:srgbClr val="A3CEDD"/>
    <a:srgbClr val="080808"/>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2" autoAdjust="0"/>
    <p:restoredTop sz="85192" autoAdjust="0"/>
  </p:normalViewPr>
  <p:slideViewPr>
    <p:cSldViewPr snapToGrid="0" snapToObjects="1">
      <p:cViewPr varScale="1">
        <p:scale>
          <a:sx n="72" d="100"/>
          <a:sy n="72" d="100"/>
        </p:scale>
        <p:origin x="-708" y="-84"/>
      </p:cViewPr>
      <p:guideLst>
        <p:guide orient="horz" pos="2160"/>
        <p:guide pos="3840"/>
      </p:guideLst>
    </p:cSldViewPr>
  </p:slideViewPr>
  <p:outlineViewPr>
    <p:cViewPr>
      <p:scale>
        <a:sx n="33" d="100"/>
        <a:sy n="33" d="100"/>
      </p:scale>
      <p:origin x="0" y="1452"/>
    </p:cViewPr>
  </p:outlineViewPr>
  <p:notesTextViewPr>
    <p:cViewPr>
      <p:scale>
        <a:sx n="3" d="2"/>
        <a:sy n="3" d="2"/>
      </p:scale>
      <p:origin x="0" y="0"/>
    </p:cViewPr>
  </p:notesTextViewPr>
  <p:sorterViewPr>
    <p:cViewPr varScale="1">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C7303-D5E1-43C4-AFA3-3CAB4FDB0CFB}" type="datetimeFigureOut">
              <a:rPr lang="zh-TW" altLang="en-US" smtClean="0"/>
              <a:pPr/>
              <a:t>2020/7/29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DFA556-A359-4F8A-8047-53A40145877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A1A9B-F579-4FFB-9EB7-BA2FA8F18659}" type="datetimeFigureOut">
              <a:rPr lang="en-GB" smtClean="0"/>
              <a:pPr/>
              <a:t>29/07/2020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AFF61-3EC2-45E6-BF29-7CEB43CB72A9}" type="slidenum">
              <a:rPr lang="en-GB" smtClean="0"/>
              <a:pPr/>
              <a:t>‹#›</a:t>
            </a:fld>
            <a:endParaRPr lang="en-GB"/>
          </a:p>
        </p:txBody>
      </p:sp>
    </p:spTree>
    <p:extLst>
      <p:ext uri="{BB962C8B-B14F-4D97-AF65-F5344CB8AC3E}">
        <p14:creationId xmlns:p14="http://schemas.microsoft.com/office/powerpoint/2010/main" xmlns="" val="207747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2</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11</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16</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17</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18</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19</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20</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21</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22</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23</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a:t>內容：</a:t>
            </a:r>
            <a:r>
              <a:rPr lang="zh-TW" altLang="zh-TW"/>
              <a:t>Emerald </a:t>
            </a:r>
            <a:r>
              <a:rPr lang="zh-TW" altLang="zh-TW" dirty="0"/>
              <a:t>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24</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idx="5"/>
          </p:nvPr>
        </p:nvSpPr>
        <p:spPr>
          <a:noFill/>
        </p:spPr>
        <p:txBody>
          <a:bodyPr/>
          <a:lstStyle>
            <a:lvl1pPr eaLnBrk="0" hangingPunct="0">
              <a:tabLst>
                <a:tab pos="727075" algn="l"/>
                <a:tab pos="1454150" algn="l"/>
                <a:tab pos="2181225" algn="l"/>
                <a:tab pos="2908300" algn="l"/>
              </a:tabLst>
              <a:defRPr>
                <a:solidFill>
                  <a:schemeClr val="tx1"/>
                </a:solidFill>
                <a:latin typeface="Arial" charset="0"/>
              </a:defRPr>
            </a:lvl1pPr>
            <a:lvl2pPr marL="742950" indent="-285750" eaLnBrk="0" hangingPunct="0">
              <a:tabLst>
                <a:tab pos="727075" algn="l"/>
                <a:tab pos="1454150" algn="l"/>
                <a:tab pos="2181225" algn="l"/>
                <a:tab pos="2908300" algn="l"/>
              </a:tabLst>
              <a:defRPr>
                <a:solidFill>
                  <a:schemeClr val="tx1"/>
                </a:solidFill>
                <a:latin typeface="Arial" charset="0"/>
              </a:defRPr>
            </a:lvl2pPr>
            <a:lvl3pPr marL="1143000" indent="-228600" eaLnBrk="0" hangingPunct="0">
              <a:tabLst>
                <a:tab pos="727075" algn="l"/>
                <a:tab pos="1454150" algn="l"/>
                <a:tab pos="2181225" algn="l"/>
                <a:tab pos="2908300" algn="l"/>
              </a:tabLst>
              <a:defRPr>
                <a:solidFill>
                  <a:schemeClr val="tx1"/>
                </a:solidFill>
                <a:latin typeface="Arial" charset="0"/>
              </a:defRPr>
            </a:lvl3pPr>
            <a:lvl4pPr marL="1600200" indent="-228600" eaLnBrk="0" hangingPunct="0">
              <a:tabLst>
                <a:tab pos="727075" algn="l"/>
                <a:tab pos="1454150" algn="l"/>
                <a:tab pos="2181225" algn="l"/>
                <a:tab pos="2908300" algn="l"/>
              </a:tabLst>
              <a:defRPr>
                <a:solidFill>
                  <a:schemeClr val="tx1"/>
                </a:solidFill>
                <a:latin typeface="Arial" charset="0"/>
              </a:defRPr>
            </a:lvl4pPr>
            <a:lvl5pPr marL="2057400" indent="-228600" eaLnBrk="0" hangingPunct="0">
              <a:tabLst>
                <a:tab pos="727075" algn="l"/>
                <a:tab pos="1454150" algn="l"/>
                <a:tab pos="2181225" algn="l"/>
                <a:tab pos="2908300" algn="l"/>
              </a:tabLst>
              <a:defRPr>
                <a:solidFill>
                  <a:schemeClr val="tx1"/>
                </a:solidFill>
                <a:latin typeface="Arial" charset="0"/>
              </a:defRPr>
            </a:lvl5pPr>
            <a:lvl6pPr marL="2514600" indent="-228600" eaLnBrk="0" fontAlgn="base" hangingPunct="0">
              <a:spcBef>
                <a:spcPct val="0"/>
              </a:spcBef>
              <a:spcAft>
                <a:spcPct val="0"/>
              </a:spcAft>
              <a:tabLst>
                <a:tab pos="727075" algn="l"/>
                <a:tab pos="1454150" algn="l"/>
                <a:tab pos="2181225" algn="l"/>
                <a:tab pos="2908300" algn="l"/>
              </a:tabLst>
              <a:defRPr>
                <a:solidFill>
                  <a:schemeClr val="tx1"/>
                </a:solidFill>
                <a:latin typeface="Arial" charset="0"/>
              </a:defRPr>
            </a:lvl6pPr>
            <a:lvl7pPr marL="2971800" indent="-228600" eaLnBrk="0" fontAlgn="base" hangingPunct="0">
              <a:spcBef>
                <a:spcPct val="0"/>
              </a:spcBef>
              <a:spcAft>
                <a:spcPct val="0"/>
              </a:spcAft>
              <a:tabLst>
                <a:tab pos="727075" algn="l"/>
                <a:tab pos="1454150" algn="l"/>
                <a:tab pos="2181225" algn="l"/>
                <a:tab pos="2908300" algn="l"/>
              </a:tabLst>
              <a:defRPr>
                <a:solidFill>
                  <a:schemeClr val="tx1"/>
                </a:solidFill>
                <a:latin typeface="Arial" charset="0"/>
              </a:defRPr>
            </a:lvl7pPr>
            <a:lvl8pPr marL="3429000" indent="-228600" eaLnBrk="0" fontAlgn="base" hangingPunct="0">
              <a:spcBef>
                <a:spcPct val="0"/>
              </a:spcBef>
              <a:spcAft>
                <a:spcPct val="0"/>
              </a:spcAft>
              <a:tabLst>
                <a:tab pos="727075" algn="l"/>
                <a:tab pos="1454150" algn="l"/>
                <a:tab pos="2181225" algn="l"/>
                <a:tab pos="2908300" algn="l"/>
              </a:tabLst>
              <a:defRPr>
                <a:solidFill>
                  <a:schemeClr val="tx1"/>
                </a:solidFill>
                <a:latin typeface="Arial" charset="0"/>
              </a:defRPr>
            </a:lvl8pPr>
            <a:lvl9pPr marL="3886200" indent="-228600" eaLnBrk="0" fontAlgn="base" hangingPunct="0">
              <a:spcBef>
                <a:spcPct val="0"/>
              </a:spcBef>
              <a:spcAft>
                <a:spcPct val="0"/>
              </a:spcAft>
              <a:tabLst>
                <a:tab pos="727075" algn="l"/>
                <a:tab pos="1454150" algn="l"/>
                <a:tab pos="2181225" algn="l"/>
                <a:tab pos="2908300" algn="l"/>
              </a:tabLst>
              <a:defRPr>
                <a:solidFill>
                  <a:schemeClr val="tx1"/>
                </a:solidFill>
                <a:latin typeface="Arial" charset="0"/>
              </a:defRPr>
            </a:lvl9pPr>
          </a:lstStyle>
          <a:p>
            <a:pPr eaLnBrk="1" hangingPunct="1"/>
            <a:fld id="{AAE57E95-BF23-46E8-A7FA-637A28B90B86}" type="slidenum">
              <a:rPr lang="en-GB" altLang="en-US" smtClean="0">
                <a:solidFill>
                  <a:srgbClr val="000000"/>
                </a:solidFill>
                <a:latin typeface="Times New Roman" pitchFamily="18" charset="0"/>
                <a:ea typeface="Arial Unicode MS" pitchFamily="34" charset="-128"/>
                <a:cs typeface="Arial Unicode MS" pitchFamily="34" charset="-128"/>
              </a:rPr>
              <a:pPr eaLnBrk="1" hangingPunct="1"/>
              <a:t>3</a:t>
            </a:fld>
            <a:endParaRPr lang="en-GB" altLang="en-US">
              <a:solidFill>
                <a:srgbClr val="000000"/>
              </a:solidFill>
              <a:latin typeface="Times New Roman" pitchFamily="18" charset="0"/>
              <a:ea typeface="Arial Unicode MS" pitchFamily="34" charset="-128"/>
              <a:cs typeface="Arial Unicode MS" pitchFamily="34" charset="-128"/>
            </a:endParaRPr>
          </a:p>
        </p:txBody>
      </p:sp>
      <p:sp>
        <p:nvSpPr>
          <p:cNvPr id="38915" name="Rectangle 1"/>
          <p:cNvSpPr>
            <a:spLocks noGrp="1" noRot="1" noChangeAspect="1" noChangeArrowheads="1" noTextEdit="1"/>
          </p:cNvSpPr>
          <p:nvPr>
            <p:ph type="sldImg"/>
          </p:nvPr>
        </p:nvSpPr>
        <p:spPr>
          <a:xfrm>
            <a:off x="119063" y="747713"/>
            <a:ext cx="6623050" cy="3725862"/>
          </a:xfrm>
          <a:ln/>
        </p:spPr>
      </p:sp>
      <p:sp>
        <p:nvSpPr>
          <p:cNvPr id="38916" name="Text Box 2"/>
          <p:cNvSpPr>
            <a:spLocks noGrp="1" noChangeArrowheads="1"/>
          </p:cNvSpPr>
          <p:nvPr>
            <p:ph type="body" idx="1"/>
          </p:nvPr>
        </p:nvSpPr>
        <p:spPr>
          <a:xfrm>
            <a:off x="914400" y="4724400"/>
            <a:ext cx="5027613" cy="447357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tabLst>
                <a:tab pos="0" algn="l"/>
                <a:tab pos="449263" algn="l"/>
                <a:tab pos="900113" algn="l"/>
                <a:tab pos="1350963" algn="l"/>
                <a:tab pos="1803400" algn="l"/>
                <a:tab pos="2254250" algn="l"/>
                <a:tab pos="2705100" algn="l"/>
                <a:tab pos="3157538" algn="l"/>
                <a:tab pos="3608388" algn="l"/>
                <a:tab pos="4059238" algn="l"/>
                <a:tab pos="4511675" algn="l"/>
                <a:tab pos="4962525" algn="l"/>
                <a:tab pos="5413375" algn="l"/>
                <a:tab pos="5865813" algn="l"/>
                <a:tab pos="6316663" algn="l"/>
                <a:tab pos="6767513" algn="l"/>
                <a:tab pos="7219950" algn="l"/>
                <a:tab pos="7670800" algn="l"/>
                <a:tab pos="8121650" algn="l"/>
                <a:tab pos="8574088" algn="l"/>
                <a:tab pos="9024938" algn="l"/>
              </a:tabLst>
            </a:pPr>
            <a:endParaRPr lang="en-GB" altLang="en-US"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xmlns="" val="3592392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25</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a:t>內容：</a:t>
            </a:r>
            <a:r>
              <a:rPr lang="zh-TW" altLang="zh-TW"/>
              <a:t>Emerald </a:t>
            </a:r>
            <a:r>
              <a:rPr lang="zh-TW" altLang="zh-TW" dirty="0"/>
              <a:t>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26</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27</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28</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29</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30</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33</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4</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5</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6</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a:t>
            </a:r>
            <a:r>
              <a:rPr lang="zh-TW" altLang="en-US" dirty="0"/>
              <a:t>內容：</a:t>
            </a:r>
            <a:r>
              <a:rPr lang="zh-TW" altLang="zh-TW" dirty="0"/>
              <a:t>Emerald Insight經過全面重新設計和重建，可提供出色的用戶體驗，展示研究人員的工作，並為快速發展鋪平道路，以滿足未來的研究需求。我們對未來感到興奮，並希望你也是！ 最大的變化之一是Emerald Insight的URL已更改為www.emerald.com/insight。 圖片來源：Jennifer Winterburn。我們很自豪能夠與12家領先的國際機構合作開發我們的新平台，確保我們開發的平台不僅僅是我們認為用戶想要的......而是我們所知道的他們要！ 它旨在使社會科學研究變得輕鬆愉快。來自利茲貝克特大學的開發合作夥伴之一Jennifer Winterburn表示：“該網站合乎邏輯，易於使用且易於瀏覽，提供了上下文詳細信息和更多信息來源。它使我能夠通過為作者提供推薦的期刊和指南來更好地支持研究社區“。 我們與開發人員合作創建了一個視頻，向您展示我們一直在進行的旅程，我們希望您喜歡它。</a:t>
            </a:r>
            <a:endParaRPr kumimoji="1" lang="zh-TW" altLang="en-US" dirty="0"/>
          </a:p>
        </p:txBody>
      </p:sp>
      <p:sp>
        <p:nvSpPr>
          <p:cNvPr id="4" name="投影片編號版面配置區 3"/>
          <p:cNvSpPr>
            <a:spLocks noGrp="1"/>
          </p:cNvSpPr>
          <p:nvPr>
            <p:ph type="sldNum" sz="quarter" idx="5"/>
          </p:nvPr>
        </p:nvSpPr>
        <p:spPr/>
        <p:txBody>
          <a:bodyPr/>
          <a:lstStyle/>
          <a:p>
            <a:fld id="{AE5AFF61-3EC2-45E6-BF29-7CEB43CB72A9}" type="slidenum">
              <a:rPr lang="en-GB" smtClean="0"/>
              <a:pPr/>
              <a:t>7</a:t>
            </a:fld>
            <a:endParaRPr lang="en-GB"/>
          </a:p>
        </p:txBody>
      </p:sp>
    </p:spTree>
    <p:extLst>
      <p:ext uri="{BB962C8B-B14F-4D97-AF65-F5344CB8AC3E}">
        <p14:creationId xmlns:p14="http://schemas.microsoft.com/office/powerpoint/2010/main" xmlns="" val="23357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8</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9</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3302A85-DB19-465B-9AB1-FF0AFB5B3449}" type="slidenum">
              <a:rPr lang="en-US" altLang="zh-TW" smtClean="0"/>
              <a:pPr>
                <a:defRPr/>
              </a:pPr>
              <a:t>10</a:t>
            </a:fld>
            <a:endParaRPr lang="en-US" altLang="zh-TW"/>
          </a:p>
        </p:txBody>
      </p:sp>
    </p:spTree>
    <p:extLst>
      <p:ext uri="{BB962C8B-B14F-4D97-AF65-F5344CB8AC3E}">
        <p14:creationId xmlns:p14="http://schemas.microsoft.com/office/powerpoint/2010/main" xmlns="" val="93558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5019" y="4953000"/>
            <a:ext cx="12197020"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3A35DCF1-535F-B640-82FC-30A92388BB20}" type="datetimeFigureOut">
              <a:rPr lang="en-US" smtClean="0"/>
              <a:pPr/>
              <a:t>7/29/2020</a:t>
            </a:fld>
            <a:endParaRPr 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AA1F2295-EAF6-204E-B952-E48BF67200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1481330"/>
            <a:ext cx="109728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5" name="頁尾版面配置區 4"/>
          <p:cNvSpPr>
            <a:spLocks noGrp="1"/>
          </p:cNvSpPr>
          <p:nvPr>
            <p:ph type="ftr" sz="quarter" idx="11"/>
          </p:nvPr>
        </p:nvSpPr>
        <p:spPr/>
        <p:txBody>
          <a:bodyPr/>
          <a:lstStyle>
            <a:extLst/>
          </a:lstStyle>
          <a:p>
            <a:endParaRPr lang="en-US"/>
          </a:p>
        </p:txBody>
      </p:sp>
      <p:sp>
        <p:nvSpPr>
          <p:cNvPr id="6" name="投影片編號版面配置區 5"/>
          <p:cNvSpPr>
            <a:spLocks noGrp="1"/>
          </p:cNvSpPr>
          <p:nvPr>
            <p:ph type="sldNum" sz="quarter" idx="12"/>
          </p:nvPr>
        </p:nvSpPr>
        <p:spPr/>
        <p:txBody>
          <a:bodyPr/>
          <a:lstStyle>
            <a:extLst/>
          </a:lstStyle>
          <a:p>
            <a:fld id="{AA1F2295-EAF6-204E-B952-E48BF67200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25351" y="274641"/>
            <a:ext cx="236996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41"/>
            <a:ext cx="84328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5" name="頁尾版面配置區 4"/>
          <p:cNvSpPr>
            <a:spLocks noGrp="1"/>
          </p:cNvSpPr>
          <p:nvPr>
            <p:ph type="ftr" sz="quarter" idx="11"/>
          </p:nvPr>
        </p:nvSpPr>
        <p:spPr/>
        <p:txBody>
          <a:bodyPr/>
          <a:lstStyle>
            <a:extLst/>
          </a:lstStyle>
          <a:p>
            <a:endParaRPr lang="en-US"/>
          </a:p>
        </p:txBody>
      </p:sp>
      <p:sp>
        <p:nvSpPr>
          <p:cNvPr id="6" name="投影片編號版面配置區 5"/>
          <p:cNvSpPr>
            <a:spLocks noGrp="1"/>
          </p:cNvSpPr>
          <p:nvPr>
            <p:ph type="sldNum" sz="quarter" idx="12"/>
          </p:nvPr>
        </p:nvSpPr>
        <p:spPr/>
        <p:txBody>
          <a:bodyPr/>
          <a:lstStyle>
            <a:extLst/>
          </a:lstStyle>
          <a:p>
            <a:fld id="{AA1F2295-EAF6-204E-B952-E48BF67200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5" name="頁尾版面配置區 4"/>
          <p:cNvSpPr>
            <a:spLocks noGrp="1"/>
          </p:cNvSpPr>
          <p:nvPr>
            <p:ph type="ftr" sz="quarter" idx="11"/>
          </p:nvPr>
        </p:nvSpPr>
        <p:spPr/>
        <p:txBody>
          <a:bodyPr/>
          <a:lstStyle>
            <a:extLst/>
          </a:lstStyle>
          <a:p>
            <a:endParaRPr lang="en-US"/>
          </a:p>
        </p:txBody>
      </p:sp>
      <p:sp>
        <p:nvSpPr>
          <p:cNvPr id="6" name="投影片編號版面配置區 5"/>
          <p:cNvSpPr>
            <a:spLocks noGrp="1"/>
          </p:cNvSpPr>
          <p:nvPr>
            <p:ph type="sldNum" sz="quarter" idx="12"/>
          </p:nvPr>
        </p:nvSpPr>
        <p:spPr/>
        <p:txBody>
          <a:bodyPr/>
          <a:lstStyle>
            <a:extLst/>
          </a:lstStyle>
          <a:p>
            <a:fld id="{AA1F2295-EAF6-204E-B952-E48BF672004D}" type="slidenum">
              <a:rPr lang="en-US" smtClean="0"/>
              <a:pPr/>
              <a:t>‹#›</a:t>
            </a:fld>
            <a:endParaRPr 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5" name="頁尾版面配置區 4"/>
          <p:cNvSpPr>
            <a:spLocks noGrp="1"/>
          </p:cNvSpPr>
          <p:nvPr>
            <p:ph type="ftr" sz="quarter" idx="11"/>
          </p:nvPr>
        </p:nvSpPr>
        <p:spPr/>
        <p:txBody>
          <a:bodyPr/>
          <a:lstStyle>
            <a:extLst/>
          </a:lstStyle>
          <a:p>
            <a:endParaRPr lang="en-US"/>
          </a:p>
        </p:txBody>
      </p:sp>
      <p:sp>
        <p:nvSpPr>
          <p:cNvPr id="6" name="投影片編號版面配置區 5"/>
          <p:cNvSpPr>
            <a:spLocks noGrp="1"/>
          </p:cNvSpPr>
          <p:nvPr>
            <p:ph type="sldNum" sz="quarter" idx="12"/>
          </p:nvPr>
        </p:nvSpPr>
        <p:spPr/>
        <p:txBody>
          <a:bodyPr/>
          <a:lstStyle>
            <a:extLst/>
          </a:lstStyle>
          <a:p>
            <a:fld id="{AA1F2295-EAF6-204E-B952-E48BF672004D}" type="slidenum">
              <a:rPr lang="en-US" smtClean="0"/>
              <a:pPr/>
              <a:t>‹#›</a:t>
            </a:fld>
            <a:endParaRPr lang="en-US"/>
          </a:p>
        </p:txBody>
      </p:sp>
      <p:sp>
        <p:nvSpPr>
          <p:cNvPr id="7" name="＞形箭號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AA1F2295-EAF6-204E-B952-E48BF672004D}" type="slidenum">
              <a:rPr lang="en-US" smtClean="0"/>
              <a:pPr/>
              <a:t>‹#›</a:t>
            </a:fld>
            <a:endParaRPr 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109728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8" name="頁尾版面配置區 7"/>
          <p:cNvSpPr>
            <a:spLocks noGrp="1"/>
          </p:cNvSpPr>
          <p:nvPr>
            <p:ph type="ftr" sz="quarter" idx="11"/>
          </p:nvPr>
        </p:nvSpPr>
        <p:spPr/>
        <p:txBody>
          <a:bodyPr/>
          <a:lstStyle>
            <a:extLst/>
          </a:lstStyle>
          <a:p>
            <a:endParaRPr lang="en-US"/>
          </a:p>
        </p:txBody>
      </p:sp>
      <p:sp>
        <p:nvSpPr>
          <p:cNvPr id="9" name="投影片編號版面配置區 8"/>
          <p:cNvSpPr>
            <a:spLocks noGrp="1"/>
          </p:cNvSpPr>
          <p:nvPr>
            <p:ph type="sldNum" sz="quarter" idx="12"/>
          </p:nvPr>
        </p:nvSpPr>
        <p:spPr/>
        <p:txBody>
          <a:bodyPr/>
          <a:lstStyle>
            <a:extLst/>
          </a:lstStyle>
          <a:p>
            <a:fld id="{AA1F2295-EAF6-204E-B952-E48BF67200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4" name="頁尾版面配置區 3"/>
          <p:cNvSpPr>
            <a:spLocks noGrp="1"/>
          </p:cNvSpPr>
          <p:nvPr>
            <p:ph type="ftr" sz="quarter" idx="11"/>
          </p:nvPr>
        </p:nvSpPr>
        <p:spPr/>
        <p:txBody>
          <a:bodyPr/>
          <a:lstStyle>
            <a:extLst/>
          </a:lstStyle>
          <a:p>
            <a:endParaRPr lang="en-US"/>
          </a:p>
        </p:txBody>
      </p:sp>
      <p:sp>
        <p:nvSpPr>
          <p:cNvPr id="5" name="投影片編號版面配置區 4"/>
          <p:cNvSpPr>
            <a:spLocks noGrp="1"/>
          </p:cNvSpPr>
          <p:nvPr>
            <p:ph type="sldNum" sz="quarter" idx="12"/>
          </p:nvPr>
        </p:nvSpPr>
        <p:spPr/>
        <p:txBody>
          <a:bodyPr/>
          <a:lstStyle>
            <a:extLst/>
          </a:lstStyle>
          <a:p>
            <a:fld id="{AA1F2295-EAF6-204E-B952-E48BF672004D}" type="slidenum">
              <a:rPr lang="en-US" smtClean="0"/>
              <a:pPr/>
              <a:t>‹#›</a:t>
            </a:fld>
            <a:endParaRPr 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3A35DCF1-535F-B640-82FC-30A92388BB20}" type="datetimeFigureOut">
              <a:rPr lang="en-US" smtClean="0"/>
              <a:pPr/>
              <a:t>7/29/2020</a:t>
            </a:fld>
            <a:endParaRPr lang="en-US"/>
          </a:p>
        </p:txBody>
      </p:sp>
      <p:sp>
        <p:nvSpPr>
          <p:cNvPr id="3" name="頁尾版面配置區 2"/>
          <p:cNvSpPr>
            <a:spLocks noGrp="1"/>
          </p:cNvSpPr>
          <p:nvPr>
            <p:ph type="ftr" sz="quarter" idx="11"/>
          </p:nvPr>
        </p:nvSpPr>
        <p:spPr/>
        <p:txBody>
          <a:bodyPr/>
          <a:lstStyle>
            <a:extLst/>
          </a:lstStyle>
          <a:p>
            <a:endParaRPr lang="en-US"/>
          </a:p>
        </p:txBody>
      </p:sp>
      <p:sp>
        <p:nvSpPr>
          <p:cNvPr id="4" name="投影片編號版面配置區 3"/>
          <p:cNvSpPr>
            <a:spLocks noGrp="1"/>
          </p:cNvSpPr>
          <p:nvPr>
            <p:ph type="sldNum" sz="quarter" idx="12"/>
          </p:nvPr>
        </p:nvSpPr>
        <p:spPr/>
        <p:txBody>
          <a:bodyPr/>
          <a:lstStyle>
            <a:extLst/>
          </a:lstStyle>
          <a:p>
            <a:fld id="{AA1F2295-EAF6-204E-B952-E48BF67200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8969376" y="6407944"/>
            <a:ext cx="2560320" cy="365760"/>
          </a:xfrm>
        </p:spPr>
        <p:txBody>
          <a:bodyPr/>
          <a:lstStyle>
            <a:extLst/>
          </a:lstStyle>
          <a:p>
            <a:fld id="{3A35DCF1-535F-B640-82FC-30A92388BB20}" type="datetimeFigureOut">
              <a:rPr lang="en-US" smtClean="0"/>
              <a:pPr/>
              <a:t>7/29/2020</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AA1F2295-EAF6-204E-B952-E48BF67200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3A35DCF1-535F-B640-82FC-30A92388BB20}" type="datetimeFigureOut">
              <a:rPr lang="en-US" smtClean="0"/>
              <a:pPr/>
              <a:t>7/29/2020</a:t>
            </a:fld>
            <a:endParaRPr lang="en-US"/>
          </a:p>
        </p:txBody>
      </p:sp>
      <p:sp>
        <p:nvSpPr>
          <p:cNvPr id="6" name="頁尾版面配置區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AA1F2295-EAF6-204E-B952-E48BF672004D}" type="slidenum">
              <a:rPr lang="en-US" smtClean="0"/>
              <a:pPr/>
              <a:t>‹#›</a:t>
            </a:fld>
            <a:endParaRPr lang="en-US"/>
          </a:p>
        </p:txBody>
      </p:sp>
      <p:sp>
        <p:nvSpPr>
          <p:cNvPr id="2" name="標題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A35DCF1-535F-B640-82FC-30A92388BB20}" type="datetimeFigureOut">
              <a:rPr lang="en-US" smtClean="0"/>
              <a:pPr/>
              <a:t>7/29/2020</a:t>
            </a:fld>
            <a:endParaRPr lang="en-US"/>
          </a:p>
        </p:txBody>
      </p:sp>
      <p:sp>
        <p:nvSpPr>
          <p:cNvPr id="22" name="頁尾版面配置區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投影片編號版面配置區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A1F2295-EAF6-204E-B952-E48BF67200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emerald.com/insig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F3BD33A5-BDB8-4588-B7B7-0B7C2BBBE70B}"/>
              </a:ext>
            </a:extLst>
          </p:cNvPr>
          <p:cNvGrpSpPr/>
          <p:nvPr/>
        </p:nvGrpSpPr>
        <p:grpSpPr>
          <a:xfrm>
            <a:off x="-301150" y="196876"/>
            <a:ext cx="4396887" cy="1243277"/>
            <a:chOff x="755576" y="853490"/>
            <a:chExt cx="7128792" cy="2138238"/>
          </a:xfrm>
        </p:grpSpPr>
        <p:sp>
          <p:nvSpPr>
            <p:cNvPr id="2" name="TextBox 1">
              <a:extLst>
                <a:ext uri="{FF2B5EF4-FFF2-40B4-BE49-F238E27FC236}">
                  <a16:creationId xmlns="" xmlns:a16="http://schemas.microsoft.com/office/drawing/2014/main" id="{41AE5C31-95A3-4841-94F3-FF203F125A81}"/>
                </a:ext>
              </a:extLst>
            </p:cNvPr>
            <p:cNvSpPr txBox="1"/>
            <p:nvPr/>
          </p:nvSpPr>
          <p:spPr>
            <a:xfrm>
              <a:off x="755576" y="1052736"/>
              <a:ext cx="6912768" cy="1938992"/>
            </a:xfrm>
            <a:prstGeom prst="rect">
              <a:avLst/>
            </a:prstGeom>
            <a:noFill/>
          </p:spPr>
          <p:txBody>
            <a:bodyPr wrap="square" rtlCol="0">
              <a:spAutoFit/>
            </a:bodyPr>
            <a:lstStyle/>
            <a:p>
              <a:endParaRPr lang="en-GB" altLang="zh-TW" sz="6000" dirty="0">
                <a:solidFill>
                  <a:srgbClr val="DCDD2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endParaRPr>
            </a:p>
            <a:p>
              <a:r>
                <a:rPr lang="zh-TW" altLang="en-US" sz="6000" dirty="0">
                  <a:solidFill>
                    <a:srgbClr val="DCDD2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      </a:t>
              </a:r>
              <a:endParaRPr lang="en-GB" sz="6000" dirty="0">
                <a:solidFill>
                  <a:srgbClr val="DCDD2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BBA8F7A9-ECDB-46E6-832F-89D83D462FF6}"/>
                </a:ext>
              </a:extLst>
            </p:cNvPr>
            <p:cNvPicPr>
              <a:picLocks noChangeAspect="1"/>
            </p:cNvPicPr>
            <p:nvPr/>
          </p:nvPicPr>
          <p:blipFill rotWithShape="1">
            <a:blip r:embed="rId2">
              <a:clrChange>
                <a:clrFrom>
                  <a:srgbClr val="FFFFFF"/>
                </a:clrFrom>
                <a:clrTo>
                  <a:srgbClr val="FFFFFF">
                    <a:alpha val="0"/>
                  </a:srgbClr>
                </a:clrTo>
              </a:clrChange>
            </a:blip>
            <a:srcRect/>
            <a:stretch/>
          </p:blipFill>
          <p:spPr>
            <a:xfrm>
              <a:off x="1475656" y="853490"/>
              <a:ext cx="6408712" cy="1281742"/>
            </a:xfrm>
            <a:prstGeom prst="rect">
              <a:avLst/>
            </a:prstGeom>
          </p:spPr>
        </p:pic>
      </p:grpSp>
      <p:sp>
        <p:nvSpPr>
          <p:cNvPr id="5" name="副標題 2">
            <a:extLst>
              <a:ext uri="{FF2B5EF4-FFF2-40B4-BE49-F238E27FC236}">
                <a16:creationId xmlns="" xmlns:a16="http://schemas.microsoft.com/office/drawing/2014/main" id="{D0C06490-87FA-454A-9DDC-EDD9154892D8}"/>
              </a:ext>
            </a:extLst>
          </p:cNvPr>
          <p:cNvSpPr>
            <a:spLocks noGrp="1"/>
          </p:cNvSpPr>
          <p:nvPr>
            <p:ph type="subTitle" idx="1"/>
          </p:nvPr>
        </p:nvSpPr>
        <p:spPr>
          <a:xfrm>
            <a:off x="3784846" y="3340840"/>
            <a:ext cx="4622309" cy="508359"/>
          </a:xfrm>
        </p:spPr>
        <p:txBody>
          <a:bodyPr anchor="b">
            <a:normAutofit/>
          </a:bodyPr>
          <a:lstStyle/>
          <a:p>
            <a:pPr algn="ctr"/>
            <a:r>
              <a:rPr lang="zh-TW" altLang="en-US" sz="2400" dirty="0">
                <a:solidFill>
                  <a:schemeClr val="bg1"/>
                </a:solidFill>
                <a:latin typeface="Calibri" panose="020F0502020204030204" pitchFamily="34" charset="0"/>
                <a:cs typeface="Calibri" panose="020F0502020204030204" pitchFamily="34" charset="0"/>
              </a:rPr>
              <a:t>電子資料庫使用教戰守則</a:t>
            </a:r>
            <a:endParaRPr lang="en-GB" sz="2400"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 xmlns:a16="http://schemas.microsoft.com/office/drawing/2014/main" id="{AE9AED6D-8635-47F1-B6FD-648AF1BE72C2}"/>
              </a:ext>
            </a:extLst>
          </p:cNvPr>
          <p:cNvSpPr txBox="1"/>
          <p:nvPr/>
        </p:nvSpPr>
        <p:spPr>
          <a:xfrm>
            <a:off x="277108" y="5517233"/>
            <a:ext cx="4463819" cy="954107"/>
          </a:xfrm>
          <a:prstGeom prst="rect">
            <a:avLst/>
          </a:prstGeom>
          <a:noFill/>
        </p:spPr>
        <p:txBody>
          <a:bodyPr wrap="square" rtlCol="0">
            <a:spAutoFit/>
          </a:bodyPr>
          <a:lstStyle/>
          <a:p>
            <a:r>
              <a:rPr lang="zh-TW" altLang="en-US" sz="2800" dirty="0" smtClean="0">
                <a:solidFill>
                  <a:schemeClr val="bg1">
                    <a:lumMod val="20000"/>
                    <a:lumOff val="80000"/>
                  </a:schemeClr>
                </a:solidFill>
                <a:latin typeface="+mj-lt"/>
              </a:rPr>
              <a:t>文崗資訊股份有限公司</a:t>
            </a:r>
            <a:endParaRPr lang="en-US" altLang="zh-TW" sz="2800" dirty="0" smtClean="0">
              <a:solidFill>
                <a:schemeClr val="bg1">
                  <a:lumMod val="20000"/>
                  <a:lumOff val="80000"/>
                </a:schemeClr>
              </a:solidFill>
              <a:latin typeface="+mj-lt"/>
            </a:endParaRPr>
          </a:p>
          <a:p>
            <a:r>
              <a:rPr lang="en-US" altLang="zh-TW" sz="2800" dirty="0" smtClean="0">
                <a:solidFill>
                  <a:schemeClr val="bg1">
                    <a:lumMod val="20000"/>
                    <a:lumOff val="80000"/>
                  </a:schemeClr>
                </a:solidFill>
                <a:latin typeface="+mj-lt"/>
              </a:rPr>
              <a:t>JUL.2020</a:t>
            </a:r>
            <a:endParaRPr lang="en-GB" sz="2800" dirty="0">
              <a:solidFill>
                <a:schemeClr val="bg1">
                  <a:lumMod val="20000"/>
                  <a:lumOff val="80000"/>
                </a:schemeClr>
              </a:solidFill>
              <a:latin typeface="+mj-lt"/>
            </a:endParaRPr>
          </a:p>
        </p:txBody>
      </p:sp>
      <p:pic>
        <p:nvPicPr>
          <p:cNvPr id="1027" name="Picture 3"/>
          <p:cNvPicPr>
            <a:picLocks noChangeAspect="1" noChangeArrowheads="1"/>
          </p:cNvPicPr>
          <p:nvPr/>
        </p:nvPicPr>
        <p:blipFill>
          <a:blip r:embed="rId3"/>
          <a:srcRect/>
          <a:stretch>
            <a:fillRect/>
          </a:stretch>
        </p:blipFill>
        <p:spPr bwMode="auto">
          <a:xfrm>
            <a:off x="0" y="1829550"/>
            <a:ext cx="4740927" cy="2620188"/>
          </a:xfrm>
          <a:prstGeom prst="rect">
            <a:avLst/>
          </a:prstGeom>
          <a:noFill/>
          <a:ln w="9525">
            <a:noFill/>
            <a:miter lim="800000"/>
            <a:headEnd/>
            <a:tailEnd/>
          </a:ln>
        </p:spPr>
      </p:pic>
      <p:sp>
        <p:nvSpPr>
          <p:cNvPr id="9" name="文字方塊 8"/>
          <p:cNvSpPr txBox="1"/>
          <p:nvPr/>
        </p:nvSpPr>
        <p:spPr>
          <a:xfrm>
            <a:off x="4315258" y="4080406"/>
            <a:ext cx="851338" cy="369332"/>
          </a:xfrm>
          <a:prstGeom prst="rect">
            <a:avLst/>
          </a:prstGeom>
          <a:solidFill>
            <a:schemeClr val="bg1"/>
          </a:solidFill>
          <a:ln>
            <a:solidFill>
              <a:schemeClr val="bg1"/>
            </a:solidFill>
          </a:ln>
        </p:spPr>
        <p:txBody>
          <a:bodyPr wrap="square" rtlCol="0">
            <a:spAutoFit/>
          </a:bodyPr>
          <a:lstStyle/>
          <a:p>
            <a:endParaRPr lang="zh-TW" altLang="en-US" dirty="0"/>
          </a:p>
        </p:txBody>
      </p:sp>
      <p:sp>
        <p:nvSpPr>
          <p:cNvPr id="10" name="矩形 9"/>
          <p:cNvSpPr/>
          <p:nvPr/>
        </p:nvSpPr>
        <p:spPr>
          <a:xfrm>
            <a:off x="4448497" y="2309788"/>
            <a:ext cx="7743503" cy="2308324"/>
          </a:xfrm>
          <a:prstGeom prst="rect">
            <a:avLst/>
          </a:prstGeom>
        </p:spPr>
        <p:txBody>
          <a:bodyPr wrap="square">
            <a:spAutoFit/>
          </a:bodyPr>
          <a:lstStyle/>
          <a:p>
            <a:pPr algn="ctr"/>
            <a:r>
              <a:rPr lang="en-US" altLang="zh-TW" sz="3600" dirty="0" smtClean="0">
                <a:solidFill>
                  <a:srgbClr val="009999"/>
                </a:solidFill>
                <a:latin typeface="+mj-ea"/>
                <a:ea typeface="+mj-ea"/>
              </a:rPr>
              <a:t>109</a:t>
            </a:r>
            <a:r>
              <a:rPr lang="zh-TW" altLang="zh-TW" sz="3600" dirty="0" smtClean="0">
                <a:solidFill>
                  <a:srgbClr val="009999"/>
                </a:solidFill>
                <a:latin typeface="+mj-ea"/>
                <a:ea typeface="+mj-ea"/>
              </a:rPr>
              <a:t>年臺灣學術電子書暨資料庫聯盟</a:t>
            </a:r>
            <a:endParaRPr lang="en-US" altLang="zh-TW" sz="3600" dirty="0" smtClean="0">
              <a:solidFill>
                <a:srgbClr val="009999"/>
              </a:solidFill>
              <a:latin typeface="+mj-ea"/>
              <a:ea typeface="+mj-ea"/>
            </a:endParaRPr>
          </a:p>
          <a:p>
            <a:pPr algn="ctr"/>
            <a:r>
              <a:rPr lang="zh-TW" altLang="zh-TW" sz="3600" dirty="0" smtClean="0">
                <a:solidFill>
                  <a:srgbClr val="009999"/>
                </a:solidFill>
                <a:latin typeface="+mj-ea"/>
                <a:ea typeface="+mj-ea"/>
              </a:rPr>
              <a:t>推廣教育訓練研習課程</a:t>
            </a:r>
            <a:endParaRPr lang="en-US" altLang="zh-TW" sz="3600" dirty="0" smtClean="0">
              <a:solidFill>
                <a:srgbClr val="009999"/>
              </a:solidFill>
              <a:latin typeface="+mj-ea"/>
              <a:ea typeface="+mj-ea"/>
            </a:endParaRPr>
          </a:p>
          <a:p>
            <a:pPr algn="ctr"/>
            <a:r>
              <a:rPr lang="en-US" altLang="zh-TW" sz="3600" b="1" u="sng" dirty="0" smtClean="0">
                <a:solidFill>
                  <a:srgbClr val="009999"/>
                </a:solidFill>
                <a:latin typeface="+mj-ea"/>
                <a:ea typeface="+mj-ea"/>
              </a:rPr>
              <a:t>Emerald</a:t>
            </a:r>
            <a:r>
              <a:rPr lang="zh-TW" altLang="en-US" sz="3600" b="1" u="sng" dirty="0" smtClean="0">
                <a:solidFill>
                  <a:srgbClr val="009999"/>
                </a:solidFill>
                <a:latin typeface="+mj-ea"/>
                <a:ea typeface="+mj-ea"/>
              </a:rPr>
              <a:t>電子書</a:t>
            </a:r>
            <a:r>
              <a:rPr lang="en-US" altLang="zh-TW" sz="3600" dirty="0" smtClean="0">
                <a:solidFill>
                  <a:srgbClr val="009999"/>
                </a:solidFill>
                <a:latin typeface="+mj-ea"/>
                <a:ea typeface="+mj-ea"/>
              </a:rPr>
              <a:t/>
            </a:r>
            <a:br>
              <a:rPr lang="en-US" altLang="zh-TW" sz="3600" dirty="0" smtClean="0">
                <a:solidFill>
                  <a:srgbClr val="009999"/>
                </a:solidFill>
                <a:latin typeface="+mj-ea"/>
                <a:ea typeface="+mj-ea"/>
              </a:rPr>
            </a:br>
            <a:endParaRPr lang="zh-TW" altLang="en-US" sz="3600" dirty="0">
              <a:solidFill>
                <a:srgbClr val="009999"/>
              </a:solidFill>
              <a:latin typeface="+mj-ea"/>
              <a:ea typeface="+mj-ea"/>
            </a:endParaRPr>
          </a:p>
        </p:txBody>
      </p:sp>
      <p:pic>
        <p:nvPicPr>
          <p:cNvPr id="11" name="Picture 8"/>
          <p:cNvPicPr>
            <a:picLocks noChangeAspect="1" noChangeArrowheads="1"/>
          </p:cNvPicPr>
          <p:nvPr/>
        </p:nvPicPr>
        <p:blipFill>
          <a:blip r:embed="rId4" cstate="print"/>
          <a:srcRect/>
          <a:stretch>
            <a:fillRect/>
          </a:stretch>
        </p:blipFill>
        <p:spPr bwMode="auto">
          <a:xfrm>
            <a:off x="10578690" y="196876"/>
            <a:ext cx="1613309" cy="2007350"/>
          </a:xfrm>
          <a:prstGeom prst="rect">
            <a:avLst/>
          </a:prstGeom>
          <a:noFill/>
          <a:ln w="9525" cap="flat" cmpd="sng" algn="ctr">
            <a:noFill/>
            <a:prstDash val="solid"/>
            <a:miter lim="800000"/>
            <a:headEnd/>
            <a:tailEnd/>
          </a:ln>
        </p:spPr>
      </p:pic>
    </p:spTree>
    <p:extLst>
      <p:ext uri="{BB962C8B-B14F-4D97-AF65-F5344CB8AC3E}">
        <p14:creationId xmlns="" xmlns:p14="http://schemas.microsoft.com/office/powerpoint/2010/main" val="1412887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pPr eaLnBrk="1" hangingPunct="1"/>
            <a:r>
              <a:rPr lang="en-US" altLang="zh-TW" sz="4800" dirty="0" smtClean="0">
                <a:solidFill>
                  <a:srgbClr val="007178"/>
                </a:solidFill>
                <a:latin typeface="微軟正黑體" pitchFamily="34" charset="-120"/>
              </a:rPr>
              <a:t>My Product</a:t>
            </a:r>
            <a:endParaRPr lang="en-US" altLang="en-US" sz="4800" dirty="0">
              <a:solidFill>
                <a:srgbClr val="007178"/>
              </a:solidFill>
              <a:latin typeface="微軟正黑體" pitchFamily="34" charset="-120"/>
            </a:endParaRPr>
          </a:p>
        </p:txBody>
      </p:sp>
      <p:sp>
        <p:nvSpPr>
          <p:cNvPr id="7" name="矩形 6"/>
          <p:cNvSpPr/>
          <p:nvPr/>
        </p:nvSpPr>
        <p:spPr>
          <a:xfrm>
            <a:off x="1" y="1586897"/>
            <a:ext cx="12191999" cy="2966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chemeClr val="tx1">
                    <a:lumMod val="50000"/>
                    <a:lumOff val="50000"/>
                  </a:schemeClr>
                </a:solidFill>
              </a:rPr>
              <a:t>Welcome National Good University</a:t>
            </a:r>
            <a:endParaRPr lang="zh-TW" altLang="en-US" sz="1600" dirty="0">
              <a:solidFill>
                <a:schemeClr val="tx1">
                  <a:lumMod val="50000"/>
                  <a:lumOff val="50000"/>
                </a:schemeClr>
              </a:solidFill>
            </a:endParaRPr>
          </a:p>
        </p:txBody>
      </p:sp>
      <p:pic>
        <p:nvPicPr>
          <p:cNvPr id="10242" name="Picture 2"/>
          <p:cNvPicPr>
            <a:picLocks noChangeAspect="1" noChangeArrowheads="1"/>
          </p:cNvPicPr>
          <p:nvPr/>
        </p:nvPicPr>
        <p:blipFill>
          <a:blip r:embed="rId4"/>
          <a:srcRect/>
          <a:stretch>
            <a:fillRect/>
          </a:stretch>
        </p:blipFill>
        <p:spPr bwMode="auto">
          <a:xfrm>
            <a:off x="0" y="1883547"/>
            <a:ext cx="12006470" cy="2436662"/>
          </a:xfrm>
          <a:prstGeom prst="rect">
            <a:avLst/>
          </a:prstGeom>
          <a:noFill/>
          <a:ln w="9525">
            <a:noFill/>
            <a:miter lim="800000"/>
            <a:headEnd/>
            <a:tailEnd/>
          </a:ln>
        </p:spPr>
      </p:pic>
      <p:pic>
        <p:nvPicPr>
          <p:cNvPr id="10243" name="Picture 3"/>
          <p:cNvPicPr>
            <a:picLocks noChangeAspect="1" noChangeArrowheads="1"/>
          </p:cNvPicPr>
          <p:nvPr/>
        </p:nvPicPr>
        <p:blipFill>
          <a:blip r:embed="rId5"/>
          <a:srcRect/>
          <a:stretch>
            <a:fillRect/>
          </a:stretch>
        </p:blipFill>
        <p:spPr bwMode="auto">
          <a:xfrm>
            <a:off x="1" y="4320209"/>
            <a:ext cx="12191999" cy="1431234"/>
          </a:xfrm>
          <a:prstGeom prst="rect">
            <a:avLst/>
          </a:prstGeom>
          <a:noFill/>
          <a:ln w="9525">
            <a:noFill/>
            <a:miter lim="800000"/>
            <a:headEnd/>
            <a:tailEnd/>
          </a:ln>
        </p:spPr>
      </p:pic>
      <p:sp>
        <p:nvSpPr>
          <p:cNvPr id="12" name="TextBox 10">
            <a:extLst>
              <a:ext uri="{FF2B5EF4-FFF2-40B4-BE49-F238E27FC236}">
                <a16:creationId xmlns:a16="http://schemas.microsoft.com/office/drawing/2014/main" xmlns="" id="{B5156545-A7A8-184C-AF58-44E9E18F290D}"/>
              </a:ext>
            </a:extLst>
          </p:cNvPr>
          <p:cNvSpPr txBox="1"/>
          <p:nvPr/>
        </p:nvSpPr>
        <p:spPr>
          <a:xfrm rot="21228942">
            <a:off x="6283566" y="3686194"/>
            <a:ext cx="3674638" cy="646331"/>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sz="3600" dirty="0" smtClean="0">
                <a:solidFill>
                  <a:schemeClr val="tx1"/>
                </a:solidFill>
                <a:latin typeface="微軟正黑體" pitchFamily="34" charset="-120"/>
                <a:ea typeface="微軟正黑體" pitchFamily="34" charset="-120"/>
              </a:rPr>
              <a:t>直接取得全文</a:t>
            </a:r>
            <a:endParaRPr lang="en-GB" altLang="zh-TW" sz="3600" dirty="0" smtClean="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r>
              <a:rPr lang="zh-TW" altLang="en-US" sz="4800" dirty="0" smtClean="0">
                <a:solidFill>
                  <a:srgbClr val="007178"/>
                </a:solidFill>
                <a:latin typeface="微軟正黑體" pitchFamily="34" charset="-120"/>
                <a:ea typeface="微軟正黑體" pitchFamily="34" charset="-120"/>
              </a:rPr>
              <a:t>基本檢索</a:t>
            </a:r>
            <a:endParaRPr lang="en-GB" altLang="en-US" sz="4800" dirty="0">
              <a:solidFill>
                <a:srgbClr val="007178"/>
              </a:solidFill>
              <a:latin typeface="微軟正黑體" pitchFamily="34" charset="-120"/>
              <a:ea typeface="微軟正黑體" pitchFamily="34" charset="-120"/>
            </a:endParaRPr>
          </a:p>
        </p:txBody>
      </p:sp>
      <p:pic>
        <p:nvPicPr>
          <p:cNvPr id="7" name="Picture 1">
            <a:extLst>
              <a:ext uri="{FF2B5EF4-FFF2-40B4-BE49-F238E27FC236}">
                <a16:creationId xmlns:a16="http://schemas.microsoft.com/office/drawing/2014/main" xmlns="" id="{72BD236B-9BBD-4508-8E3B-0468F525C044}"/>
              </a:ext>
            </a:extLst>
          </p:cNvPr>
          <p:cNvPicPr>
            <a:picLocks noChangeAspect="1"/>
          </p:cNvPicPr>
          <p:nvPr/>
        </p:nvPicPr>
        <p:blipFill rotWithShape="1">
          <a:blip r:embed="rId4"/>
          <a:srcRect b="9040"/>
          <a:stretch/>
        </p:blipFill>
        <p:spPr>
          <a:xfrm>
            <a:off x="887138" y="1969784"/>
            <a:ext cx="10039350" cy="3214332"/>
          </a:xfrm>
          <a:prstGeom prst="rect">
            <a:avLst/>
          </a:prstGeom>
          <a:effectLst>
            <a:outerShdw blurRad="50800" dist="38100" dir="2700000" algn="tl" rotWithShape="0">
              <a:prstClr val="black">
                <a:alpha val="40000"/>
              </a:prstClr>
            </a:outerShdw>
          </a:effectLst>
        </p:spPr>
      </p:pic>
      <p:sp>
        <p:nvSpPr>
          <p:cNvPr id="8" name="object 9">
            <a:extLst>
              <a:ext uri="{FF2B5EF4-FFF2-40B4-BE49-F238E27FC236}">
                <a16:creationId xmlns:a16="http://schemas.microsoft.com/office/drawing/2014/main" xmlns="" id="{EC850688-A3A7-48E4-B908-303DF4B4EF99}"/>
              </a:ext>
            </a:extLst>
          </p:cNvPr>
          <p:cNvSpPr/>
          <p:nvPr/>
        </p:nvSpPr>
        <p:spPr>
          <a:xfrm>
            <a:off x="8308634" y="1231120"/>
            <a:ext cx="3045166" cy="2297164"/>
          </a:xfrm>
          <a:custGeom>
            <a:avLst/>
            <a:gdLst/>
            <a:ahLst/>
            <a:cxnLst/>
            <a:rect l="l" t="t" r="r" b="b"/>
            <a:pathLst>
              <a:path w="1113789" h="1285875">
                <a:moveTo>
                  <a:pt x="556653" y="0"/>
                </a:moveTo>
                <a:lnTo>
                  <a:pt x="0" y="321373"/>
                </a:lnTo>
                <a:lnTo>
                  <a:pt x="0" y="964133"/>
                </a:lnTo>
                <a:lnTo>
                  <a:pt x="556653" y="1285506"/>
                </a:lnTo>
                <a:lnTo>
                  <a:pt x="1113294" y="964133"/>
                </a:lnTo>
                <a:lnTo>
                  <a:pt x="1113294" y="321373"/>
                </a:lnTo>
                <a:lnTo>
                  <a:pt x="556653" y="0"/>
                </a:lnTo>
                <a:close/>
              </a:path>
            </a:pathLst>
          </a:custGeom>
          <a:solidFill>
            <a:srgbClr val="517891"/>
          </a:solidFill>
        </p:spPr>
        <p:txBody>
          <a:bodyPr wrap="square" lIns="0" tIns="0" rIns="0" bIns="0" rtlCol="0"/>
          <a:lstStyle/>
          <a:p>
            <a:pPr algn="ctr"/>
            <a:endParaRPr lang="en-GB" altLang="zh-TW" dirty="0">
              <a:solidFill>
                <a:schemeClr val="bg1"/>
              </a:solidFill>
            </a:endParaRPr>
          </a:p>
        </p:txBody>
      </p:sp>
      <p:sp>
        <p:nvSpPr>
          <p:cNvPr id="10" name="文字方塊 9"/>
          <p:cNvSpPr txBox="1"/>
          <p:nvPr/>
        </p:nvSpPr>
        <p:spPr>
          <a:xfrm>
            <a:off x="8308634" y="1789043"/>
            <a:ext cx="3591818" cy="1477328"/>
          </a:xfrm>
          <a:prstGeom prst="rect">
            <a:avLst/>
          </a:prstGeom>
          <a:noFill/>
        </p:spPr>
        <p:txBody>
          <a:bodyPr wrap="square" rtlCol="0">
            <a:spAutoFit/>
          </a:bodyPr>
          <a:lstStyle/>
          <a:p>
            <a:r>
              <a:rPr lang="en-GB" altLang="zh-TW" sz="2400" dirty="0" smtClean="0">
                <a:solidFill>
                  <a:schemeClr val="bg1"/>
                </a:solidFill>
                <a:latin typeface="微軟正黑體" pitchFamily="34" charset="-120"/>
                <a:ea typeface="微軟正黑體" pitchFamily="34" charset="-120"/>
                <a:cs typeface="Verdana" panose="020B0604030504040204" pitchFamily="34" charset="0"/>
              </a:rPr>
              <a:t>Try entering your search terms … what will you discover?</a:t>
            </a:r>
            <a:endParaRPr lang="en-GB" altLang="zh-TW" sz="2400" dirty="0" smtClean="0">
              <a:solidFill>
                <a:schemeClr val="bg1"/>
              </a:solidFill>
              <a:latin typeface="微軟正黑體" pitchFamily="34" charset="-120"/>
              <a:ea typeface="微軟正黑體" pitchFamily="34" charset="-120"/>
            </a:endParaRPr>
          </a:p>
          <a:p>
            <a:endParaRPr lang="zh-TW" altLang="en-US" sz="1600" dirty="0"/>
          </a:p>
        </p:txBody>
      </p:sp>
      <p:sp>
        <p:nvSpPr>
          <p:cNvPr id="12" name="圓角矩形 11"/>
          <p:cNvSpPr/>
          <p:nvPr/>
        </p:nvSpPr>
        <p:spPr>
          <a:xfrm>
            <a:off x="1378226" y="3869635"/>
            <a:ext cx="2690191"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364974" y="3829879"/>
            <a:ext cx="2703443" cy="34455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微軟正黑體" pitchFamily="34" charset="-120"/>
                <a:ea typeface="微軟正黑體" pitchFamily="34" charset="-120"/>
              </a:rPr>
              <a:t>Business</a:t>
            </a:r>
            <a:endParaRPr lang="zh-TW" altLang="en-US" sz="2400" b="1" dirty="0">
              <a:solidFill>
                <a:schemeClr val="tx1"/>
              </a:solidFill>
              <a:latin typeface="微軟正黑體" pitchFamily="34" charset="-120"/>
              <a:ea typeface="微軟正黑體" pitchFamily="34" charset="-120"/>
            </a:endParaRPr>
          </a:p>
        </p:txBody>
      </p:sp>
      <p:sp>
        <p:nvSpPr>
          <p:cNvPr id="13" name="向左箭號 12"/>
          <p:cNvSpPr/>
          <p:nvPr/>
        </p:nvSpPr>
        <p:spPr>
          <a:xfrm rot="3503552">
            <a:off x="10081648" y="4236446"/>
            <a:ext cx="1113182" cy="45057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3"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diamond(in)">
                                      <p:cBhvr>
                                        <p:cTn id="7" dur="1000"/>
                                        <p:tgtEl>
                                          <p:spTgt spid="11">
                                            <p:bg/>
                                          </p:spTgt>
                                        </p:tgtEl>
                                      </p:cBhvr>
                                    </p:animEffect>
                                  </p:childTnLst>
                                </p:cTn>
                              </p:par>
                              <p:par>
                                <p:cTn id="8" presetID="8" presetClass="entr" presetSubtype="16" fill="hold" grpId="3"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diamond(in)">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3" build="allAtOnce"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a:stretch>
            <a:fillRect/>
          </a:stretch>
        </p:blipFill>
        <p:spPr bwMode="auto">
          <a:xfrm>
            <a:off x="0" y="1595438"/>
            <a:ext cx="12192000" cy="3667125"/>
          </a:xfrm>
          <a:prstGeom prst="rect">
            <a:avLst/>
          </a:prstGeom>
          <a:noFill/>
          <a:ln w="9525">
            <a:noFill/>
            <a:miter lim="800000"/>
            <a:headEnd/>
            <a:tailEnd/>
          </a:ln>
        </p:spPr>
      </p:pic>
      <p:sp>
        <p:nvSpPr>
          <p:cNvPr id="7" name="標題 6">
            <a:extLst>
              <a:ext uri="{FF2B5EF4-FFF2-40B4-BE49-F238E27FC236}">
                <a16:creationId xmlns:a16="http://schemas.microsoft.com/office/drawing/2014/main" xmlns="" id="{6E811FE6-100A-D64F-8976-1807E62F91C9}"/>
              </a:ext>
            </a:extLst>
          </p:cNvPr>
          <p:cNvSpPr>
            <a:spLocks noGrp="1"/>
          </p:cNvSpPr>
          <p:nvPr>
            <p:ph type="title"/>
          </p:nvPr>
        </p:nvSpPr>
        <p:spPr>
          <a:xfrm>
            <a:off x="119870" y="305532"/>
            <a:ext cx="10515600" cy="709868"/>
          </a:xfrm>
        </p:spPr>
        <p:txBody>
          <a:bodyPr>
            <a:noAutofit/>
          </a:bodyPr>
          <a:lstStyle/>
          <a:p>
            <a:r>
              <a:rPr lang="zh-TW" altLang="en-US" sz="4800" dirty="0" smtClean="0">
                <a:solidFill>
                  <a:srgbClr val="007178"/>
                </a:solidFill>
                <a:latin typeface="微軟正黑體" pitchFamily="34" charset="-120"/>
                <a:ea typeface="微軟正黑體" pitchFamily="34" charset="-120"/>
              </a:rPr>
              <a:t>檢索結果</a:t>
            </a:r>
            <a:r>
              <a:rPr lang="en-US" altLang="zh-TW" sz="4800" dirty="0" smtClean="0">
                <a:solidFill>
                  <a:srgbClr val="007178"/>
                </a:solidFill>
                <a:latin typeface="微軟正黑體" pitchFamily="34" charset="-120"/>
                <a:ea typeface="微軟正黑體" pitchFamily="34" charset="-120"/>
              </a:rPr>
              <a:t>Search Results</a:t>
            </a:r>
            <a:endParaRPr lang="zh-TW" altLang="en-US" sz="4800" dirty="0">
              <a:solidFill>
                <a:srgbClr val="007178"/>
              </a:solidFill>
              <a:latin typeface="微軟正黑體" pitchFamily="34" charset="-120"/>
              <a:ea typeface="微軟正黑體" pitchFamily="34" charset="-120"/>
            </a:endParaRPr>
          </a:p>
        </p:txBody>
      </p:sp>
      <p:sp>
        <p:nvSpPr>
          <p:cNvPr id="13" name="矩形 12"/>
          <p:cNvSpPr/>
          <p:nvPr/>
        </p:nvSpPr>
        <p:spPr>
          <a:xfrm>
            <a:off x="4432212" y="1714838"/>
            <a:ext cx="20553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marL="342900" indent="-342900"/>
            <a:r>
              <a:rPr lang="en-US" altLang="zh-TW" b="1" dirty="0" smtClean="0">
                <a:solidFill>
                  <a:schemeClr val="tx1"/>
                </a:solidFill>
                <a:latin typeface="微軟正黑體" pitchFamily="34" charset="-120"/>
                <a:ea typeface="微軟正黑體" pitchFamily="34" charset="-120"/>
              </a:rPr>
              <a:t>1.</a:t>
            </a:r>
            <a:r>
              <a:rPr lang="zh-TW" altLang="en-US" b="1" dirty="0" smtClean="0">
                <a:solidFill>
                  <a:schemeClr val="tx1"/>
                </a:solidFill>
                <a:latin typeface="微軟正黑體" pitchFamily="34" charset="-120"/>
                <a:ea typeface="微軟正黑體" pitchFamily="34" charset="-120"/>
              </a:rPr>
              <a:t>　搜尋結果筆數</a:t>
            </a:r>
            <a:r>
              <a:rPr lang="zh-TW" altLang="en-US" dirty="0" smtClean="0">
                <a:solidFill>
                  <a:schemeClr val="tx1"/>
                </a:solidFill>
                <a:latin typeface="微軟正黑體" pitchFamily="34" charset="-120"/>
                <a:ea typeface="微軟正黑體" pitchFamily="34" charset="-120"/>
              </a:rPr>
              <a:t> </a:t>
            </a:r>
            <a:endParaRPr lang="zh-TW" altLang="en-US" dirty="0">
              <a:solidFill>
                <a:schemeClr val="tx1"/>
              </a:solidFill>
              <a:latin typeface="微軟正黑體" pitchFamily="34" charset="-120"/>
              <a:ea typeface="微軟正黑體" pitchFamily="34" charset="-120"/>
            </a:endParaRPr>
          </a:p>
        </p:txBody>
      </p:sp>
      <p:sp>
        <p:nvSpPr>
          <p:cNvPr id="24" name="向上箭號 23"/>
          <p:cNvSpPr/>
          <p:nvPr/>
        </p:nvSpPr>
        <p:spPr>
          <a:xfrm>
            <a:off x="1510299" y="4829516"/>
            <a:ext cx="437470" cy="866094"/>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526461" y="5666633"/>
            <a:ext cx="7618988" cy="1191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xmlns="" id="{B7158BF4-2CE0-E748-8D13-579276CCC8E7}"/>
              </a:ext>
            </a:extLst>
          </p:cNvPr>
          <p:cNvPicPr>
            <a:picLocks noChangeAspect="1"/>
          </p:cNvPicPr>
          <p:nvPr/>
        </p:nvPicPr>
        <p:blipFill>
          <a:blip r:embed="rId3"/>
          <a:stretch>
            <a:fillRect/>
          </a:stretch>
        </p:blipFill>
        <p:spPr>
          <a:xfrm>
            <a:off x="4266773" y="5380960"/>
            <a:ext cx="2825754" cy="925247"/>
          </a:xfrm>
          <a:prstGeom prst="rect">
            <a:avLst/>
          </a:prstGeom>
        </p:spPr>
      </p:pic>
      <p:sp>
        <p:nvSpPr>
          <p:cNvPr id="26" name="矩形 25"/>
          <p:cNvSpPr/>
          <p:nvPr/>
        </p:nvSpPr>
        <p:spPr>
          <a:xfrm>
            <a:off x="1598423" y="2203570"/>
            <a:ext cx="159370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marL="342900" indent="-342900"/>
            <a:r>
              <a:rPr lang="en-US" altLang="zh-TW" b="1" dirty="0" smtClean="0">
                <a:solidFill>
                  <a:schemeClr val="tx1"/>
                </a:solidFill>
                <a:latin typeface="微軟正黑體" pitchFamily="34" charset="-120"/>
                <a:ea typeface="微軟正黑體" pitchFamily="34" charset="-120"/>
              </a:rPr>
              <a:t>2.</a:t>
            </a:r>
            <a:r>
              <a:rPr lang="zh-TW" altLang="en-US" b="1" dirty="0" smtClean="0">
                <a:solidFill>
                  <a:schemeClr val="tx1"/>
                </a:solidFill>
                <a:latin typeface="微軟正黑體" pitchFamily="34" charset="-120"/>
                <a:ea typeface="微軟正黑體" pitchFamily="34" charset="-120"/>
              </a:rPr>
              <a:t>　訂閱狀態</a:t>
            </a:r>
            <a:r>
              <a:rPr lang="zh-TW" altLang="en-US" dirty="0" smtClean="0">
                <a:solidFill>
                  <a:schemeClr val="tx1"/>
                </a:solidFill>
                <a:latin typeface="微軟正黑體" pitchFamily="34" charset="-120"/>
                <a:ea typeface="微軟正黑體" pitchFamily="34" charset="-120"/>
              </a:rPr>
              <a:t> </a:t>
            </a:r>
            <a:endParaRPr lang="zh-TW" altLang="en-US" dirty="0">
              <a:solidFill>
                <a:schemeClr val="tx1"/>
              </a:solidFill>
              <a:latin typeface="微軟正黑體" pitchFamily="34" charset="-120"/>
              <a:ea typeface="微軟正黑體" pitchFamily="34" charset="-120"/>
            </a:endParaRPr>
          </a:p>
        </p:txBody>
      </p:sp>
      <p:sp>
        <p:nvSpPr>
          <p:cNvPr id="27" name="矩形 26"/>
          <p:cNvSpPr/>
          <p:nvPr/>
        </p:nvSpPr>
        <p:spPr>
          <a:xfrm>
            <a:off x="1598423" y="2586336"/>
            <a:ext cx="159370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marL="342900" indent="-342900"/>
            <a:r>
              <a:rPr lang="en-US" altLang="zh-TW" b="1" dirty="0" smtClean="0">
                <a:solidFill>
                  <a:schemeClr val="tx1"/>
                </a:solidFill>
                <a:latin typeface="微軟正黑體" pitchFamily="34" charset="-120"/>
                <a:ea typeface="微軟正黑體" pitchFamily="34" charset="-120"/>
              </a:rPr>
              <a:t>3.</a:t>
            </a:r>
            <a:r>
              <a:rPr lang="zh-TW" altLang="en-US" b="1" dirty="0" smtClean="0">
                <a:solidFill>
                  <a:schemeClr val="tx1"/>
                </a:solidFill>
                <a:latin typeface="微軟正黑體" pitchFamily="34" charset="-120"/>
                <a:ea typeface="微軟正黑體" pitchFamily="34" charset="-120"/>
              </a:rPr>
              <a:t>　內容類型</a:t>
            </a:r>
            <a:r>
              <a:rPr lang="zh-TW" altLang="en-US" dirty="0" smtClean="0">
                <a:solidFill>
                  <a:schemeClr val="tx1"/>
                </a:solidFill>
                <a:latin typeface="微軟正黑體" pitchFamily="34" charset="-120"/>
                <a:ea typeface="微軟正黑體" pitchFamily="34" charset="-120"/>
              </a:rPr>
              <a:t> </a:t>
            </a:r>
            <a:endParaRPr lang="zh-TW" altLang="en-US" dirty="0">
              <a:solidFill>
                <a:schemeClr val="tx1"/>
              </a:solidFill>
              <a:latin typeface="微軟正黑體" pitchFamily="34" charset="-120"/>
              <a:ea typeface="微軟正黑體" pitchFamily="34" charset="-120"/>
            </a:endParaRPr>
          </a:p>
        </p:txBody>
      </p:sp>
      <p:sp>
        <p:nvSpPr>
          <p:cNvPr id="28" name="矩形 27"/>
          <p:cNvSpPr/>
          <p:nvPr/>
        </p:nvSpPr>
        <p:spPr>
          <a:xfrm>
            <a:off x="6804888" y="2586336"/>
            <a:ext cx="159370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marL="342900" indent="-342900"/>
            <a:r>
              <a:rPr lang="en-US" altLang="zh-TW" b="1" dirty="0" smtClean="0">
                <a:solidFill>
                  <a:schemeClr val="tx1"/>
                </a:solidFill>
                <a:latin typeface="微軟正黑體" pitchFamily="34" charset="-120"/>
                <a:ea typeface="微軟正黑體" pitchFamily="34" charset="-120"/>
              </a:rPr>
              <a:t>4.</a:t>
            </a:r>
            <a:r>
              <a:rPr lang="zh-TW" altLang="en-US" b="1" dirty="0" smtClean="0">
                <a:solidFill>
                  <a:schemeClr val="tx1"/>
                </a:solidFill>
                <a:latin typeface="微軟正黑體" pitchFamily="34" charset="-120"/>
                <a:ea typeface="微軟正黑體" pitchFamily="34" charset="-120"/>
              </a:rPr>
              <a:t>　全文內容</a:t>
            </a:r>
            <a:r>
              <a:rPr lang="zh-TW" altLang="en-US" dirty="0" smtClean="0">
                <a:solidFill>
                  <a:schemeClr val="tx1"/>
                </a:solidFill>
                <a:latin typeface="微軟正黑體" pitchFamily="34" charset="-120"/>
                <a:ea typeface="微軟正黑體" pitchFamily="34" charset="-120"/>
              </a:rPr>
              <a:t> </a:t>
            </a:r>
            <a:endParaRPr lang="zh-TW" altLang="en-US" dirty="0">
              <a:solidFill>
                <a:schemeClr val="tx1"/>
              </a:solidFill>
              <a:latin typeface="微軟正黑體" pitchFamily="34" charset="-120"/>
              <a:ea typeface="微軟正黑體" pitchFamily="34" charset="-120"/>
            </a:endParaRPr>
          </a:p>
        </p:txBody>
      </p:sp>
      <p:sp>
        <p:nvSpPr>
          <p:cNvPr id="29" name="矩形 28"/>
          <p:cNvSpPr/>
          <p:nvPr/>
        </p:nvSpPr>
        <p:spPr>
          <a:xfrm>
            <a:off x="2690088" y="4644850"/>
            <a:ext cx="2690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marL="342900" indent="-342900"/>
            <a:r>
              <a:rPr lang="en-US" altLang="zh-TW" b="1" dirty="0" smtClean="0">
                <a:solidFill>
                  <a:schemeClr val="tx1"/>
                </a:solidFill>
                <a:latin typeface="微軟正黑體" pitchFamily="34" charset="-120"/>
                <a:ea typeface="微軟正黑體" pitchFamily="34" charset="-120"/>
              </a:rPr>
              <a:t>5.</a:t>
            </a:r>
            <a:r>
              <a:rPr lang="zh-TW" altLang="en-US" b="1" dirty="0" smtClean="0">
                <a:solidFill>
                  <a:schemeClr val="tx1"/>
                </a:solidFill>
                <a:latin typeface="微軟正黑體" pitchFamily="34" charset="-120"/>
                <a:ea typeface="微軟正黑體" pitchFamily="34" charset="-120"/>
              </a:rPr>
              <a:t>　檢視摘錄與詳細資料</a:t>
            </a:r>
            <a:endParaRPr lang="zh-TW" altLang="en-US" dirty="0">
              <a:solidFill>
                <a:schemeClr val="tx1"/>
              </a:solidFill>
              <a:latin typeface="微軟正黑體" pitchFamily="34" charset="-120"/>
              <a:ea typeface="微軟正黑體" pitchFamily="34" charset="-120"/>
            </a:endParaRPr>
          </a:p>
        </p:txBody>
      </p:sp>
      <p:sp>
        <p:nvSpPr>
          <p:cNvPr id="21" name="矩形 20"/>
          <p:cNvSpPr/>
          <p:nvPr/>
        </p:nvSpPr>
        <p:spPr>
          <a:xfrm>
            <a:off x="2830511" y="6306207"/>
            <a:ext cx="5386411" cy="40011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zh-TW" altLang="en-US" sz="2000" dirty="0" smtClean="0">
                <a:latin typeface="微軟正黑體" pitchFamily="34" charset="-120"/>
                <a:ea typeface="微軟正黑體" pitchFamily="34" charset="-120"/>
              </a:rPr>
              <a:t>訂閱狀態：有訂閱、無存取權、</a:t>
            </a:r>
            <a:r>
              <a:rPr lang="en-US" altLang="zh-TW" sz="2000" dirty="0" smtClean="0">
                <a:latin typeface="微軟正黑體" pitchFamily="34" charset="-120"/>
                <a:ea typeface="微軟正黑體" pitchFamily="34" charset="-120"/>
              </a:rPr>
              <a:t>Open Access</a:t>
            </a:r>
            <a:r>
              <a:rPr lang="zh-TW" altLang="en-US" sz="2000" dirty="0" smtClean="0">
                <a:latin typeface="微軟正黑體" pitchFamily="34" charset="-120"/>
                <a:ea typeface="微軟正黑體" pitchFamily="34" charset="-120"/>
              </a:rPr>
              <a:t> </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997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D50F35F-179B-A147-8D5E-3C69D279426F}"/>
              </a:ext>
            </a:extLst>
          </p:cNvPr>
          <p:cNvSpPr>
            <a:spLocks noGrp="1"/>
          </p:cNvSpPr>
          <p:nvPr>
            <p:ph type="title"/>
          </p:nvPr>
        </p:nvSpPr>
        <p:spPr>
          <a:xfrm>
            <a:off x="477983" y="197296"/>
            <a:ext cx="10515600" cy="1325563"/>
          </a:xfrm>
        </p:spPr>
        <p:txBody>
          <a:bodyPr>
            <a:normAutofit/>
          </a:bodyPr>
          <a:lstStyle/>
          <a:p>
            <a:r>
              <a:rPr lang="en-US" altLang="zh-TW" sz="4800" dirty="0" smtClean="0">
                <a:solidFill>
                  <a:srgbClr val="007178"/>
                </a:solidFill>
                <a:latin typeface="微軟正黑體" pitchFamily="34" charset="-120"/>
                <a:ea typeface="微軟正黑體" pitchFamily="34" charset="-120"/>
              </a:rPr>
              <a:t>View summary and detail</a:t>
            </a:r>
            <a:endParaRPr lang="zh-TW" altLang="en-US" sz="4800" dirty="0">
              <a:solidFill>
                <a:srgbClr val="007178"/>
              </a:solidFill>
              <a:latin typeface="微軟正黑體" pitchFamily="34" charset="-120"/>
              <a:ea typeface="微軟正黑體" pitchFamily="34" charset="-120"/>
            </a:endParaRPr>
          </a:p>
        </p:txBody>
      </p:sp>
      <p:pic>
        <p:nvPicPr>
          <p:cNvPr id="5122" name="Picture 2"/>
          <p:cNvPicPr>
            <a:picLocks noChangeAspect="1" noChangeArrowheads="1"/>
          </p:cNvPicPr>
          <p:nvPr/>
        </p:nvPicPr>
        <p:blipFill>
          <a:blip r:embed="rId2"/>
          <a:srcRect/>
          <a:stretch>
            <a:fillRect/>
          </a:stretch>
        </p:blipFill>
        <p:spPr bwMode="auto">
          <a:xfrm>
            <a:off x="0" y="5645426"/>
            <a:ext cx="12192000" cy="1212574"/>
          </a:xfrm>
          <a:prstGeom prst="rect">
            <a:avLst/>
          </a:prstGeom>
          <a:noFill/>
          <a:ln w="9525">
            <a:noFill/>
            <a:miter lim="800000"/>
            <a:headEnd/>
            <a:tailEnd/>
          </a:ln>
        </p:spPr>
      </p:pic>
      <p:sp>
        <p:nvSpPr>
          <p:cNvPr id="6" name="內容版面配置區 2">
            <a:extLst>
              <a:ext uri="{FF2B5EF4-FFF2-40B4-BE49-F238E27FC236}">
                <a16:creationId xmlns:a16="http://schemas.microsoft.com/office/drawing/2014/main" xmlns="" id="{EAA713FB-B9B5-744B-8C31-DB6942EE1C40}"/>
              </a:ext>
            </a:extLst>
          </p:cNvPr>
          <p:cNvSpPr txBox="1">
            <a:spLocks/>
          </p:cNvSpPr>
          <p:nvPr/>
        </p:nvSpPr>
        <p:spPr>
          <a:xfrm>
            <a:off x="7678309" y="2557670"/>
            <a:ext cx="4275152" cy="21998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zh-TW" altLang="en-US" dirty="0">
                <a:latin typeface="微軟正黑體" pitchFamily="34" charset="-120"/>
                <a:ea typeface="微軟正黑體" pitchFamily="34" charset="-120"/>
              </a:rPr>
              <a:t>完整摘要 </a:t>
            </a:r>
          </a:p>
          <a:p>
            <a:pPr marL="514350" indent="-514350">
              <a:buFont typeface="+mj-lt"/>
              <a:buAutoNum type="arabicPeriod"/>
            </a:pPr>
            <a:r>
              <a:rPr lang="zh-TW" altLang="en-US" dirty="0">
                <a:latin typeface="微軟正黑體" pitchFamily="34" charset="-120"/>
                <a:ea typeface="微軟正黑體" pitchFamily="34" charset="-120"/>
              </a:rPr>
              <a:t>出版詳細資料 </a:t>
            </a:r>
          </a:p>
          <a:p>
            <a:pPr marL="514350" indent="-514350">
              <a:buFont typeface="+mj-lt"/>
              <a:buAutoNum type="arabicPeriod"/>
            </a:pPr>
            <a:r>
              <a:rPr lang="zh-TW" altLang="en-US" dirty="0">
                <a:latin typeface="微軟正黑體" pitchFamily="34" charset="-120"/>
                <a:ea typeface="微軟正黑體" pitchFamily="34" charset="-120"/>
              </a:rPr>
              <a:t>關鍵字。 </a:t>
            </a:r>
            <a:endParaRPr lang="en-US" altLang="zh-TW" dirty="0" smtClean="0">
              <a:latin typeface="微軟正黑體" pitchFamily="34" charset="-120"/>
              <a:ea typeface="微軟正黑體" pitchFamily="34" charset="-120"/>
            </a:endParaRPr>
          </a:p>
          <a:p>
            <a:pPr marL="514350" indent="-514350">
              <a:buNone/>
            </a:pPr>
            <a:r>
              <a:rPr lang="zh-TW" altLang="en-US"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點</a:t>
            </a:r>
            <a:r>
              <a:rPr lang="zh-TW" altLang="en-US" sz="2400" dirty="0">
                <a:latin typeface="微軟正黑體" pitchFamily="34" charset="-120"/>
                <a:ea typeface="微軟正黑體" pitchFamily="34" charset="-120"/>
              </a:rPr>
              <a:t>擊任一</a:t>
            </a:r>
            <a:r>
              <a:rPr lang="zh-TW" altLang="en-US" sz="2400" dirty="0" smtClean="0">
                <a:latin typeface="微軟正黑體" pitchFamily="34" charset="-120"/>
                <a:ea typeface="微軟正黑體" pitchFamily="34" charset="-120"/>
              </a:rPr>
              <a:t>關鍵字直接檢索</a:t>
            </a:r>
            <a:endParaRPr lang="zh-TW" altLang="en-US" dirty="0">
              <a:latin typeface="微軟正黑體" pitchFamily="34" charset="-120"/>
              <a:ea typeface="微軟正黑體" pitchFamily="34" charset="-120"/>
            </a:endParaRPr>
          </a:p>
          <a:p>
            <a:endParaRPr kumimoji="1" lang="zh-TW" altLang="en-US" dirty="0"/>
          </a:p>
        </p:txBody>
      </p:sp>
      <p:pic>
        <p:nvPicPr>
          <p:cNvPr id="5123" name="Picture 3"/>
          <p:cNvPicPr>
            <a:picLocks noChangeAspect="1" noChangeArrowheads="1"/>
          </p:cNvPicPr>
          <p:nvPr/>
        </p:nvPicPr>
        <p:blipFill>
          <a:blip r:embed="rId3"/>
          <a:srcRect/>
          <a:stretch>
            <a:fillRect/>
          </a:stretch>
        </p:blipFill>
        <p:spPr bwMode="auto">
          <a:xfrm>
            <a:off x="477983" y="1522859"/>
            <a:ext cx="6360139" cy="2031322"/>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477982" y="3665015"/>
            <a:ext cx="6823965" cy="1980411"/>
          </a:xfrm>
          <a:prstGeom prst="rect">
            <a:avLst/>
          </a:prstGeom>
          <a:noFill/>
          <a:ln w="9525">
            <a:noFill/>
            <a:miter lim="800000"/>
            <a:headEnd/>
            <a:tailEnd/>
          </a:ln>
        </p:spPr>
      </p:pic>
      <p:pic>
        <p:nvPicPr>
          <p:cNvPr id="5125" name="Picture 5"/>
          <p:cNvPicPr>
            <a:picLocks noChangeAspect="1" noChangeArrowheads="1"/>
          </p:cNvPicPr>
          <p:nvPr/>
        </p:nvPicPr>
        <p:blipFill>
          <a:blip r:embed="rId5"/>
          <a:srcRect/>
          <a:stretch>
            <a:fillRect/>
          </a:stretch>
        </p:blipFill>
        <p:spPr bwMode="auto">
          <a:xfrm>
            <a:off x="477984" y="5645426"/>
            <a:ext cx="6823964" cy="1219508"/>
          </a:xfrm>
          <a:prstGeom prst="rect">
            <a:avLst/>
          </a:prstGeom>
          <a:noFill/>
          <a:ln w="9525">
            <a:noFill/>
            <a:miter lim="800000"/>
            <a:headEnd/>
            <a:tailEnd/>
          </a:ln>
        </p:spPr>
      </p:pic>
      <p:sp>
        <p:nvSpPr>
          <p:cNvPr id="11" name="橢圓 10"/>
          <p:cNvSpPr/>
          <p:nvPr/>
        </p:nvSpPr>
        <p:spPr>
          <a:xfrm>
            <a:off x="1425844" y="3554181"/>
            <a:ext cx="559288" cy="4887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rPr>
              <a:t>1.</a:t>
            </a:r>
            <a:endParaRPr lang="zh-TW" altLang="en-US" sz="2400" dirty="0">
              <a:solidFill>
                <a:schemeClr val="tx1"/>
              </a:solidFill>
            </a:endParaRPr>
          </a:p>
        </p:txBody>
      </p:sp>
      <p:sp>
        <p:nvSpPr>
          <p:cNvPr id="12" name="橢圓 11"/>
          <p:cNvSpPr/>
          <p:nvPr/>
        </p:nvSpPr>
        <p:spPr>
          <a:xfrm>
            <a:off x="5649355" y="3420649"/>
            <a:ext cx="559288" cy="4887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rPr>
              <a:t>2.</a:t>
            </a:r>
            <a:endParaRPr lang="zh-TW" altLang="en-US" sz="2400" dirty="0">
              <a:solidFill>
                <a:schemeClr val="tx1"/>
              </a:solidFill>
            </a:endParaRPr>
          </a:p>
        </p:txBody>
      </p:sp>
      <p:sp>
        <p:nvSpPr>
          <p:cNvPr id="13" name="橢圓 12"/>
          <p:cNvSpPr/>
          <p:nvPr/>
        </p:nvSpPr>
        <p:spPr>
          <a:xfrm>
            <a:off x="6558478" y="4757531"/>
            <a:ext cx="559288" cy="4887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rPr>
              <a:t>3.</a:t>
            </a:r>
            <a:endParaRPr lang="zh-TW" altLang="en-US" sz="2400" dirty="0">
              <a:solidFill>
                <a:schemeClr val="tx1"/>
              </a:solidFill>
            </a:endParaRPr>
          </a:p>
        </p:txBody>
      </p:sp>
      <p:sp>
        <p:nvSpPr>
          <p:cNvPr id="15" name="向左箭號 14"/>
          <p:cNvSpPr/>
          <p:nvPr/>
        </p:nvSpPr>
        <p:spPr>
          <a:xfrm>
            <a:off x="6693696" y="6446042"/>
            <a:ext cx="848140" cy="509068"/>
          </a:xfrm>
          <a:prstGeom prst="leftArrow">
            <a:avLst/>
          </a:prstGeom>
          <a:solidFill>
            <a:srgbClr val="DA083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40921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D50F35F-179B-A147-8D5E-3C69D279426F}"/>
              </a:ext>
            </a:extLst>
          </p:cNvPr>
          <p:cNvSpPr>
            <a:spLocks noGrp="1"/>
          </p:cNvSpPr>
          <p:nvPr>
            <p:ph type="title"/>
          </p:nvPr>
        </p:nvSpPr>
        <p:spPr>
          <a:xfrm>
            <a:off x="477983" y="197296"/>
            <a:ext cx="10515600" cy="1325563"/>
          </a:xfrm>
        </p:spPr>
        <p:txBody>
          <a:bodyPr>
            <a:normAutofit/>
          </a:bodyPr>
          <a:lstStyle/>
          <a:p>
            <a:r>
              <a:rPr lang="en-US" altLang="zh-TW" sz="4800" dirty="0" smtClean="0">
                <a:solidFill>
                  <a:srgbClr val="007178"/>
                </a:solidFill>
                <a:latin typeface="微軟正黑體" pitchFamily="34" charset="-120"/>
                <a:ea typeface="微軟正黑體" pitchFamily="34" charset="-120"/>
              </a:rPr>
              <a:t>View summary and detail</a:t>
            </a:r>
            <a:endParaRPr lang="zh-TW" altLang="en-US" sz="4800" dirty="0">
              <a:solidFill>
                <a:srgbClr val="007178"/>
              </a:solidFill>
              <a:latin typeface="微軟正黑體" pitchFamily="34" charset="-120"/>
              <a:ea typeface="微軟正黑體" pitchFamily="34" charset="-120"/>
            </a:endParaRPr>
          </a:p>
        </p:txBody>
      </p:sp>
      <p:pic>
        <p:nvPicPr>
          <p:cNvPr id="5122" name="Picture 2"/>
          <p:cNvPicPr>
            <a:picLocks noChangeAspect="1" noChangeArrowheads="1"/>
          </p:cNvPicPr>
          <p:nvPr/>
        </p:nvPicPr>
        <p:blipFill>
          <a:blip r:embed="rId2"/>
          <a:srcRect/>
          <a:stretch>
            <a:fillRect/>
          </a:stretch>
        </p:blipFill>
        <p:spPr bwMode="auto">
          <a:xfrm>
            <a:off x="0" y="5645426"/>
            <a:ext cx="12192000" cy="1212574"/>
          </a:xfrm>
          <a:prstGeom prst="rect">
            <a:avLst/>
          </a:prstGeom>
          <a:noFill/>
          <a:ln w="9525">
            <a:noFill/>
            <a:miter lim="800000"/>
            <a:headEnd/>
            <a:tailEnd/>
          </a:ln>
        </p:spPr>
      </p:pic>
      <p:sp>
        <p:nvSpPr>
          <p:cNvPr id="6" name="內容版面配置區 2">
            <a:extLst>
              <a:ext uri="{FF2B5EF4-FFF2-40B4-BE49-F238E27FC236}">
                <a16:creationId xmlns:a16="http://schemas.microsoft.com/office/drawing/2014/main" xmlns="" id="{EAA713FB-B9B5-744B-8C31-DB6942EE1C40}"/>
              </a:ext>
            </a:extLst>
          </p:cNvPr>
          <p:cNvSpPr txBox="1">
            <a:spLocks/>
          </p:cNvSpPr>
          <p:nvPr/>
        </p:nvSpPr>
        <p:spPr>
          <a:xfrm>
            <a:off x="7678309" y="2557670"/>
            <a:ext cx="4275152" cy="21998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zh-TW" altLang="en-US" dirty="0">
                <a:latin typeface="微軟正黑體" pitchFamily="34" charset="-120"/>
                <a:ea typeface="微軟正黑體" pitchFamily="34" charset="-120"/>
              </a:rPr>
              <a:t>完整摘要 </a:t>
            </a:r>
          </a:p>
          <a:p>
            <a:pPr marL="514350" indent="-514350">
              <a:buFont typeface="+mj-lt"/>
              <a:buAutoNum type="arabicPeriod"/>
            </a:pPr>
            <a:r>
              <a:rPr lang="zh-TW" altLang="en-US" dirty="0">
                <a:latin typeface="微軟正黑體" pitchFamily="34" charset="-120"/>
                <a:ea typeface="微軟正黑體" pitchFamily="34" charset="-120"/>
              </a:rPr>
              <a:t>出版詳細資料 </a:t>
            </a:r>
          </a:p>
          <a:p>
            <a:pPr marL="514350" indent="-514350">
              <a:buFont typeface="+mj-lt"/>
              <a:buAutoNum type="arabicPeriod"/>
            </a:pPr>
            <a:r>
              <a:rPr lang="zh-TW" altLang="en-US" dirty="0">
                <a:latin typeface="微軟正黑體" pitchFamily="34" charset="-120"/>
                <a:ea typeface="微軟正黑體" pitchFamily="34" charset="-120"/>
              </a:rPr>
              <a:t>關鍵字。 </a:t>
            </a:r>
            <a:endParaRPr lang="en-US" altLang="zh-TW" dirty="0" smtClean="0">
              <a:latin typeface="微軟正黑體" pitchFamily="34" charset="-120"/>
              <a:ea typeface="微軟正黑體" pitchFamily="34" charset="-120"/>
            </a:endParaRPr>
          </a:p>
          <a:p>
            <a:pPr marL="514350" indent="-514350">
              <a:buNone/>
            </a:pPr>
            <a:r>
              <a:rPr lang="zh-TW" altLang="en-US"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點</a:t>
            </a:r>
            <a:r>
              <a:rPr lang="zh-TW" altLang="en-US" sz="2400" dirty="0">
                <a:latin typeface="微軟正黑體" pitchFamily="34" charset="-120"/>
                <a:ea typeface="微軟正黑體" pitchFamily="34" charset="-120"/>
              </a:rPr>
              <a:t>擊任一</a:t>
            </a:r>
            <a:r>
              <a:rPr lang="zh-TW" altLang="en-US" sz="2400" dirty="0" smtClean="0">
                <a:latin typeface="微軟正黑體" pitchFamily="34" charset="-120"/>
                <a:ea typeface="微軟正黑體" pitchFamily="34" charset="-120"/>
              </a:rPr>
              <a:t>關鍵字直接檢索</a:t>
            </a:r>
            <a:endParaRPr lang="zh-TW" altLang="en-US" dirty="0">
              <a:latin typeface="微軟正黑體" pitchFamily="34" charset="-120"/>
              <a:ea typeface="微軟正黑體" pitchFamily="34" charset="-120"/>
            </a:endParaRPr>
          </a:p>
          <a:p>
            <a:endParaRPr kumimoji="1" lang="zh-TW" altLang="en-US" dirty="0"/>
          </a:p>
        </p:txBody>
      </p:sp>
      <p:pic>
        <p:nvPicPr>
          <p:cNvPr id="5123" name="Picture 3"/>
          <p:cNvPicPr>
            <a:picLocks noChangeAspect="1" noChangeArrowheads="1"/>
          </p:cNvPicPr>
          <p:nvPr/>
        </p:nvPicPr>
        <p:blipFill>
          <a:blip r:embed="rId3"/>
          <a:srcRect/>
          <a:stretch>
            <a:fillRect/>
          </a:stretch>
        </p:blipFill>
        <p:spPr bwMode="auto">
          <a:xfrm>
            <a:off x="477983" y="1522859"/>
            <a:ext cx="6360139" cy="2031322"/>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477982" y="3665015"/>
            <a:ext cx="6823965" cy="1980411"/>
          </a:xfrm>
          <a:prstGeom prst="rect">
            <a:avLst/>
          </a:prstGeom>
          <a:noFill/>
          <a:ln w="9525">
            <a:noFill/>
            <a:miter lim="800000"/>
            <a:headEnd/>
            <a:tailEnd/>
          </a:ln>
        </p:spPr>
      </p:pic>
      <p:pic>
        <p:nvPicPr>
          <p:cNvPr id="5125" name="Picture 5"/>
          <p:cNvPicPr>
            <a:picLocks noChangeAspect="1" noChangeArrowheads="1"/>
          </p:cNvPicPr>
          <p:nvPr/>
        </p:nvPicPr>
        <p:blipFill>
          <a:blip r:embed="rId5"/>
          <a:srcRect/>
          <a:stretch>
            <a:fillRect/>
          </a:stretch>
        </p:blipFill>
        <p:spPr bwMode="auto">
          <a:xfrm>
            <a:off x="477984" y="5645426"/>
            <a:ext cx="6823964" cy="1219508"/>
          </a:xfrm>
          <a:prstGeom prst="rect">
            <a:avLst/>
          </a:prstGeom>
          <a:noFill/>
          <a:ln w="9525">
            <a:noFill/>
            <a:miter lim="800000"/>
            <a:headEnd/>
            <a:tailEnd/>
          </a:ln>
        </p:spPr>
      </p:pic>
      <p:sp>
        <p:nvSpPr>
          <p:cNvPr id="11" name="橢圓 10"/>
          <p:cNvSpPr/>
          <p:nvPr/>
        </p:nvSpPr>
        <p:spPr>
          <a:xfrm>
            <a:off x="1425844" y="3554181"/>
            <a:ext cx="559288" cy="4887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rPr>
              <a:t>1.</a:t>
            </a:r>
            <a:endParaRPr lang="zh-TW" altLang="en-US" sz="2400" dirty="0">
              <a:solidFill>
                <a:schemeClr val="tx1"/>
              </a:solidFill>
            </a:endParaRPr>
          </a:p>
        </p:txBody>
      </p:sp>
      <p:sp>
        <p:nvSpPr>
          <p:cNvPr id="12" name="橢圓 11"/>
          <p:cNvSpPr/>
          <p:nvPr/>
        </p:nvSpPr>
        <p:spPr>
          <a:xfrm>
            <a:off x="5649355" y="3420649"/>
            <a:ext cx="559288" cy="4887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rPr>
              <a:t>2.</a:t>
            </a:r>
            <a:endParaRPr lang="zh-TW" altLang="en-US" sz="2400" dirty="0">
              <a:solidFill>
                <a:schemeClr val="tx1"/>
              </a:solidFill>
            </a:endParaRPr>
          </a:p>
        </p:txBody>
      </p:sp>
      <p:sp>
        <p:nvSpPr>
          <p:cNvPr id="13" name="橢圓 12"/>
          <p:cNvSpPr/>
          <p:nvPr/>
        </p:nvSpPr>
        <p:spPr>
          <a:xfrm>
            <a:off x="6558478" y="4757531"/>
            <a:ext cx="559288" cy="4887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rPr>
              <a:t>3.</a:t>
            </a:r>
            <a:endParaRPr lang="zh-TW" altLang="en-US" sz="2400" dirty="0">
              <a:solidFill>
                <a:schemeClr val="tx1"/>
              </a:solidFill>
            </a:endParaRPr>
          </a:p>
        </p:txBody>
      </p:sp>
      <p:sp>
        <p:nvSpPr>
          <p:cNvPr id="14" name="矩形 13"/>
          <p:cNvSpPr/>
          <p:nvPr/>
        </p:nvSpPr>
        <p:spPr>
          <a:xfrm>
            <a:off x="0" y="0"/>
            <a:ext cx="12192000" cy="6864934"/>
          </a:xfrm>
          <a:prstGeom prst="rect">
            <a:avLst/>
          </a:prstGeom>
          <a:solidFill>
            <a:schemeClr val="bg1">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Picture 6"/>
          <p:cNvPicPr>
            <a:picLocks noChangeAspect="1" noChangeArrowheads="1"/>
          </p:cNvPicPr>
          <p:nvPr/>
        </p:nvPicPr>
        <p:blipFill>
          <a:blip r:embed="rId6"/>
          <a:srcRect/>
          <a:stretch>
            <a:fillRect/>
          </a:stretch>
        </p:blipFill>
        <p:spPr bwMode="auto">
          <a:xfrm>
            <a:off x="0" y="1100138"/>
            <a:ext cx="12192000" cy="4657725"/>
          </a:xfrm>
          <a:prstGeom prst="rect">
            <a:avLst/>
          </a:prstGeom>
          <a:noFill/>
          <a:ln w="9525">
            <a:noFill/>
            <a:miter lim="800000"/>
            <a:headEnd/>
            <a:tailEnd/>
          </a:ln>
        </p:spPr>
      </p:pic>
    </p:spTree>
    <p:extLst>
      <p:ext uri="{BB962C8B-B14F-4D97-AF65-F5344CB8AC3E}">
        <p14:creationId xmlns:p14="http://schemas.microsoft.com/office/powerpoint/2010/main" xmlns="" val="4092142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36DDAAA5-2FD2-C94D-8F57-181622F59CD3}"/>
              </a:ext>
            </a:extLst>
          </p:cNvPr>
          <p:cNvSpPr>
            <a:spLocks noGrp="1"/>
          </p:cNvSpPr>
          <p:nvPr>
            <p:ph idx="1"/>
          </p:nvPr>
        </p:nvSpPr>
        <p:spPr>
          <a:xfrm>
            <a:off x="7342909" y="1233919"/>
            <a:ext cx="4625934" cy="5624081"/>
          </a:xfr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a:buNone/>
            </a:pPr>
            <a:endParaRPr lang="en-US" altLang="zh-TW" dirty="0" smtClean="0">
              <a:solidFill>
                <a:schemeClr val="tx1"/>
              </a:solidFill>
              <a:latin typeface="微軟正黑體" pitchFamily="34" charset="-120"/>
              <a:ea typeface="微軟正黑體" pitchFamily="34" charset="-120"/>
            </a:endParaRPr>
          </a:p>
          <a:p>
            <a:pPr>
              <a:buNone/>
            </a:pPr>
            <a:endParaRPr lang="en-US" altLang="zh-TW" dirty="0" smtClean="0">
              <a:solidFill>
                <a:schemeClr val="tx1"/>
              </a:solidFill>
              <a:latin typeface="微軟正黑體" pitchFamily="34" charset="-120"/>
              <a:ea typeface="微軟正黑體" pitchFamily="34" charset="-120"/>
            </a:endParaRPr>
          </a:p>
          <a:p>
            <a:pPr>
              <a:buNone/>
            </a:pPr>
            <a:endParaRPr lang="en-US" altLang="zh-TW" dirty="0" smtClean="0">
              <a:solidFill>
                <a:srgbClr val="FF0000"/>
              </a:solidFill>
              <a:latin typeface="微軟正黑體" pitchFamily="34" charset="-120"/>
              <a:ea typeface="微軟正黑體" pitchFamily="34" charset="-120"/>
            </a:endParaRPr>
          </a:p>
          <a:p>
            <a:pPr>
              <a:buNone/>
            </a:pPr>
            <a:endParaRPr lang="en-US" altLang="zh-TW" dirty="0" smtClean="0">
              <a:solidFill>
                <a:srgbClr val="FF0000"/>
              </a:solidFill>
              <a:latin typeface="微軟正黑體" pitchFamily="34" charset="-120"/>
              <a:ea typeface="微軟正黑體" pitchFamily="34" charset="-120"/>
            </a:endParaRPr>
          </a:p>
          <a:p>
            <a:pPr>
              <a:buNone/>
            </a:pPr>
            <a:endParaRPr lang="en-US" altLang="zh-TW" dirty="0" smtClean="0">
              <a:solidFill>
                <a:srgbClr val="FF0000"/>
              </a:solidFill>
              <a:latin typeface="微軟正黑體" pitchFamily="34" charset="-120"/>
              <a:ea typeface="微軟正黑體" pitchFamily="34" charset="-120"/>
            </a:endParaRPr>
          </a:p>
          <a:p>
            <a:pPr>
              <a:buNone/>
            </a:pPr>
            <a:r>
              <a:rPr lang="en-US" altLang="zh-TW" sz="2900" b="1" dirty="0" smtClean="0">
                <a:solidFill>
                  <a:schemeClr val="bg1"/>
                </a:solidFill>
                <a:latin typeface="微軟正黑體" pitchFamily="34" charset="-120"/>
                <a:ea typeface="微軟正黑體" pitchFamily="34" charset="-120"/>
              </a:rPr>
              <a:t>   </a:t>
            </a:r>
            <a:r>
              <a:rPr lang="en-US" altLang="zh-TW" sz="2900" b="1" u="sng" dirty="0" smtClean="0">
                <a:solidFill>
                  <a:schemeClr val="bg1"/>
                </a:solidFill>
                <a:latin typeface="微軟正黑體" pitchFamily="34" charset="-120"/>
                <a:ea typeface="微軟正黑體" pitchFamily="34" charset="-120"/>
              </a:rPr>
              <a:t>2.Access</a:t>
            </a:r>
            <a:r>
              <a:rPr lang="zh-TW" altLang="en-US" sz="2900" b="1" u="sng" dirty="0" smtClean="0">
                <a:solidFill>
                  <a:schemeClr val="bg1"/>
                </a:solidFill>
                <a:latin typeface="微軟正黑體" pitchFamily="34" charset="-120"/>
                <a:ea typeface="微軟正黑體" pitchFamily="34" charset="-120"/>
              </a:rPr>
              <a:t>使用面向 </a:t>
            </a:r>
            <a:endParaRPr lang="en-US" altLang="zh-TW" sz="2900" b="1" u="sng" dirty="0">
              <a:solidFill>
                <a:schemeClr val="bg1"/>
              </a:solidFill>
              <a:latin typeface="微軟正黑體" pitchFamily="34" charset="-120"/>
              <a:ea typeface="微軟正黑體" pitchFamily="34" charset="-120"/>
            </a:endParaRPr>
          </a:p>
          <a:p>
            <a:pPr lvl="1">
              <a:buNone/>
            </a:pPr>
            <a:r>
              <a:rPr lang="en-GB" altLang="zh-TW" sz="2900" dirty="0">
                <a:solidFill>
                  <a:schemeClr val="tx1"/>
                </a:solidFill>
                <a:latin typeface="微軟正黑體" pitchFamily="34" charset="-120"/>
                <a:ea typeface="微軟正黑體" pitchFamily="34" charset="-120"/>
              </a:rPr>
              <a:t> </a:t>
            </a:r>
            <a:r>
              <a:rPr lang="en-GB" altLang="zh-TW" sz="2400" dirty="0" smtClean="0">
                <a:solidFill>
                  <a:schemeClr val="tx1"/>
                </a:solidFill>
                <a:latin typeface="微軟正黑體" pitchFamily="34" charset="-120"/>
                <a:ea typeface="微軟正黑體" pitchFamily="34" charset="-120"/>
              </a:rPr>
              <a:t>Only </a:t>
            </a:r>
            <a:r>
              <a:rPr lang="en-GB" altLang="zh-TW" sz="2400" dirty="0">
                <a:solidFill>
                  <a:schemeClr val="tx1"/>
                </a:solidFill>
                <a:latin typeface="微軟正黑體" pitchFamily="34" charset="-120"/>
                <a:ea typeface="微軟正黑體" pitchFamily="34" charset="-120"/>
              </a:rPr>
              <a:t>content I have access </a:t>
            </a:r>
            <a:r>
              <a:rPr lang="en-GB" altLang="zh-TW" sz="2400" dirty="0" smtClean="0">
                <a:solidFill>
                  <a:schemeClr val="tx1"/>
                </a:solidFill>
                <a:latin typeface="微軟正黑體" pitchFamily="34" charset="-120"/>
                <a:ea typeface="微軟正黑體" pitchFamily="34" charset="-120"/>
              </a:rPr>
              <a:t>to</a:t>
            </a:r>
          </a:p>
          <a:p>
            <a:pPr lvl="1">
              <a:buNone/>
            </a:pPr>
            <a:r>
              <a:rPr lang="zh-TW" altLang="en-US" sz="2400" dirty="0" smtClean="0">
                <a:solidFill>
                  <a:schemeClr val="tx1"/>
                </a:solidFill>
                <a:latin typeface="微軟正黑體" pitchFamily="34" charset="-120"/>
                <a:ea typeface="微軟正黑體" pitchFamily="34" charset="-120"/>
              </a:rPr>
              <a:t> 單位</a:t>
            </a:r>
            <a:r>
              <a:rPr lang="zh-TW" altLang="en-US" sz="2400" dirty="0">
                <a:solidFill>
                  <a:schemeClr val="tx1"/>
                </a:solidFill>
                <a:latin typeface="微軟正黑體" pitchFamily="34" charset="-120"/>
                <a:ea typeface="微軟正黑體" pitchFamily="34" charset="-120"/>
              </a:rPr>
              <a:t>可</a:t>
            </a:r>
            <a:r>
              <a:rPr lang="zh-TW" altLang="en-US" sz="2400" dirty="0" smtClean="0">
                <a:solidFill>
                  <a:schemeClr val="tx1"/>
                </a:solidFill>
                <a:latin typeface="微軟正黑體" pitchFamily="34" charset="-120"/>
                <a:ea typeface="微軟正黑體" pitchFamily="34" charset="-120"/>
              </a:rPr>
              <a:t>使用內容</a:t>
            </a:r>
            <a:endParaRPr lang="en-GB" altLang="zh-TW" sz="2400" dirty="0">
              <a:solidFill>
                <a:schemeClr val="tx1"/>
              </a:solidFill>
              <a:latin typeface="微軟正黑體" pitchFamily="34" charset="-120"/>
              <a:ea typeface="微軟正黑體" pitchFamily="34" charset="-120"/>
            </a:endParaRPr>
          </a:p>
          <a:p>
            <a:pPr lvl="1">
              <a:buNone/>
            </a:pPr>
            <a:r>
              <a:rPr lang="en-GB" altLang="zh-TW" sz="2400" dirty="0">
                <a:solidFill>
                  <a:schemeClr val="tx1"/>
                </a:solidFill>
                <a:latin typeface="微軟正黑體" pitchFamily="34" charset="-120"/>
                <a:ea typeface="微軟正黑體" pitchFamily="34" charset="-120"/>
              </a:rPr>
              <a:t> </a:t>
            </a:r>
            <a:r>
              <a:rPr lang="en-GB" altLang="zh-TW" sz="2400" dirty="0" smtClean="0">
                <a:solidFill>
                  <a:schemeClr val="tx1"/>
                </a:solidFill>
                <a:latin typeface="微軟正黑體" pitchFamily="34" charset="-120"/>
                <a:ea typeface="微軟正黑體" pitchFamily="34" charset="-120"/>
              </a:rPr>
              <a:t>Open Access</a:t>
            </a:r>
            <a:r>
              <a:rPr lang="zh-TW" altLang="en-US" sz="2400" dirty="0" smtClean="0">
                <a:solidFill>
                  <a:schemeClr val="tx1"/>
                </a:solidFill>
                <a:latin typeface="微軟正黑體" pitchFamily="34" charset="-120"/>
                <a:ea typeface="微軟正黑體" pitchFamily="34" charset="-120"/>
              </a:rPr>
              <a:t>免費資源</a:t>
            </a:r>
            <a:endParaRPr lang="en-US" altLang="zh-TW" sz="2400" dirty="0" smtClean="0">
              <a:solidFill>
                <a:schemeClr val="tx1"/>
              </a:solidFill>
              <a:latin typeface="微軟正黑體" pitchFamily="34" charset="-120"/>
              <a:ea typeface="微軟正黑體" pitchFamily="34" charset="-120"/>
            </a:endParaRPr>
          </a:p>
          <a:p>
            <a:pPr lvl="1">
              <a:buNone/>
            </a:pPr>
            <a:endParaRPr lang="en-GB" altLang="zh-TW" sz="900" dirty="0" smtClean="0">
              <a:solidFill>
                <a:schemeClr val="tx1"/>
              </a:solidFill>
              <a:latin typeface="微軟正黑體" pitchFamily="34" charset="-120"/>
              <a:ea typeface="微軟正黑體" pitchFamily="34" charset="-120"/>
            </a:endParaRPr>
          </a:p>
          <a:p>
            <a:pPr lvl="1">
              <a:buNone/>
            </a:pPr>
            <a:r>
              <a:rPr lang="en-GB" altLang="zh-TW" sz="2900" b="1" u="sng" dirty="0" smtClean="0">
                <a:solidFill>
                  <a:schemeClr val="bg1"/>
                </a:solidFill>
                <a:latin typeface="微軟正黑體" pitchFamily="34" charset="-120"/>
                <a:ea typeface="微軟正黑體" pitchFamily="34" charset="-120"/>
              </a:rPr>
              <a:t>3.Year</a:t>
            </a:r>
            <a:r>
              <a:rPr lang="zh-TW" altLang="en-US" sz="2900" b="1" u="sng" dirty="0" smtClean="0">
                <a:solidFill>
                  <a:schemeClr val="bg1"/>
                </a:solidFill>
                <a:latin typeface="微軟正黑體" pitchFamily="34" charset="-120"/>
                <a:ea typeface="微軟正黑體" pitchFamily="34" charset="-120"/>
              </a:rPr>
              <a:t>年代</a:t>
            </a:r>
            <a:endParaRPr lang="en-US" altLang="zh-TW" sz="2900" b="1" u="sng" dirty="0" smtClean="0">
              <a:solidFill>
                <a:schemeClr val="bg1"/>
              </a:solidFill>
              <a:latin typeface="微軟正黑體" pitchFamily="34" charset="-120"/>
              <a:ea typeface="微軟正黑體" pitchFamily="34" charset="-120"/>
            </a:endParaRPr>
          </a:p>
          <a:p>
            <a:pPr lvl="1">
              <a:buNone/>
            </a:pPr>
            <a:endParaRPr lang="en-GB" altLang="zh-TW" sz="2900" b="1" u="sng" dirty="0" smtClean="0">
              <a:solidFill>
                <a:srgbClr val="3333FF"/>
              </a:solidFill>
              <a:latin typeface="微軟正黑體" pitchFamily="34" charset="-120"/>
              <a:ea typeface="微軟正黑體" pitchFamily="34" charset="-120"/>
            </a:endParaRPr>
          </a:p>
          <a:p>
            <a:pPr lvl="1">
              <a:buNone/>
            </a:pPr>
            <a:r>
              <a:rPr lang="en-GB" altLang="zh-TW" sz="2900" b="1" u="sng" dirty="0" smtClean="0">
                <a:solidFill>
                  <a:schemeClr val="bg1"/>
                </a:solidFill>
                <a:latin typeface="微軟正黑體" pitchFamily="34" charset="-120"/>
                <a:ea typeface="微軟正黑體" pitchFamily="34" charset="-120"/>
              </a:rPr>
              <a:t>4.Content Type</a:t>
            </a:r>
            <a:r>
              <a:rPr lang="zh-TW" altLang="en-US" sz="2900" b="1" u="sng" dirty="0" smtClean="0">
                <a:solidFill>
                  <a:schemeClr val="bg1"/>
                </a:solidFill>
                <a:latin typeface="微軟正黑體" pitchFamily="34" charset="-120"/>
                <a:ea typeface="微軟正黑體" pitchFamily="34" charset="-120"/>
              </a:rPr>
              <a:t>資料類型</a:t>
            </a:r>
            <a:endParaRPr lang="en-US" altLang="zh-TW" sz="2900" b="1" u="sng" dirty="0">
              <a:solidFill>
                <a:schemeClr val="bg1"/>
              </a:solidFill>
              <a:latin typeface="微軟正黑體" pitchFamily="34" charset="-120"/>
              <a:ea typeface="微軟正黑體" pitchFamily="34" charset="-120"/>
            </a:endParaRPr>
          </a:p>
          <a:p>
            <a:pPr lvl="1">
              <a:lnSpc>
                <a:spcPct val="120000"/>
              </a:lnSpc>
              <a:buNone/>
            </a:pPr>
            <a:r>
              <a:rPr lang="en-GB" altLang="zh-TW" sz="2400" dirty="0" smtClean="0">
                <a:solidFill>
                  <a:schemeClr val="tx1"/>
                </a:solidFill>
                <a:latin typeface="微軟正黑體" pitchFamily="34" charset="-120"/>
                <a:ea typeface="微軟正黑體" pitchFamily="34" charset="-120"/>
              </a:rPr>
              <a:t>Article</a:t>
            </a:r>
            <a:r>
              <a:rPr lang="zh-TW" altLang="en-US" sz="2400" dirty="0" smtClean="0">
                <a:solidFill>
                  <a:schemeClr val="tx1"/>
                </a:solidFill>
                <a:latin typeface="微軟正黑體" pitchFamily="34" charset="-120"/>
                <a:ea typeface="微軟正黑體" pitchFamily="34" charset="-120"/>
              </a:rPr>
              <a:t>                </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電子期刊</a:t>
            </a:r>
            <a:r>
              <a:rPr lang="en-US" altLang="zh-TW" sz="2400" dirty="0" smtClean="0">
                <a:solidFill>
                  <a:schemeClr val="tx1"/>
                </a:solidFill>
                <a:latin typeface="微軟正黑體" pitchFamily="34" charset="-120"/>
                <a:ea typeface="微軟正黑體" pitchFamily="34" charset="-120"/>
              </a:rPr>
              <a:t>)</a:t>
            </a:r>
            <a:endParaRPr lang="en-GB" altLang="zh-TW" sz="2400" dirty="0">
              <a:solidFill>
                <a:schemeClr val="tx1"/>
              </a:solidFill>
              <a:latin typeface="微軟正黑體" pitchFamily="34" charset="-120"/>
              <a:ea typeface="微軟正黑體" pitchFamily="34" charset="-120"/>
            </a:endParaRPr>
          </a:p>
          <a:p>
            <a:pPr lvl="1">
              <a:lnSpc>
                <a:spcPct val="120000"/>
              </a:lnSpc>
              <a:buNone/>
            </a:pPr>
            <a:r>
              <a:rPr lang="en-GB" altLang="zh-TW" sz="2400" dirty="0">
                <a:solidFill>
                  <a:schemeClr val="tx1"/>
                </a:solidFill>
                <a:latin typeface="微軟正黑體" pitchFamily="34" charset="-120"/>
                <a:ea typeface="微軟正黑體" pitchFamily="34" charset="-120"/>
              </a:rPr>
              <a:t>Book </a:t>
            </a:r>
            <a:r>
              <a:rPr lang="en-GB" altLang="zh-TW" sz="2400" dirty="0" smtClean="0">
                <a:solidFill>
                  <a:schemeClr val="tx1"/>
                </a:solidFill>
                <a:latin typeface="微軟正黑體" pitchFamily="34" charset="-120"/>
                <a:ea typeface="微軟正黑體" pitchFamily="34" charset="-120"/>
              </a:rPr>
              <a:t>part</a:t>
            </a:r>
            <a:r>
              <a:rPr lang="zh-TW" altLang="en-US" sz="2400" dirty="0" smtClean="0">
                <a:solidFill>
                  <a:schemeClr val="tx1"/>
                </a:solidFill>
                <a:latin typeface="微軟正黑體" pitchFamily="34" charset="-120"/>
                <a:ea typeface="微軟正黑體" pitchFamily="34" charset="-120"/>
              </a:rPr>
              <a:t>          </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電子書</a:t>
            </a:r>
            <a:r>
              <a:rPr lang="en-US" altLang="zh-TW" sz="2400" dirty="0" smtClean="0">
                <a:solidFill>
                  <a:schemeClr val="tx1"/>
                </a:solidFill>
                <a:latin typeface="微軟正黑體" pitchFamily="34" charset="-120"/>
                <a:ea typeface="微軟正黑體" pitchFamily="34" charset="-120"/>
              </a:rPr>
              <a:t>)</a:t>
            </a:r>
            <a:endParaRPr lang="en-GB" altLang="zh-TW" sz="2400" dirty="0">
              <a:solidFill>
                <a:schemeClr val="tx1"/>
              </a:solidFill>
              <a:latin typeface="微軟正黑體" pitchFamily="34" charset="-120"/>
              <a:ea typeface="微軟正黑體" pitchFamily="34" charset="-120"/>
            </a:endParaRPr>
          </a:p>
          <a:p>
            <a:pPr lvl="1">
              <a:lnSpc>
                <a:spcPct val="120000"/>
              </a:lnSpc>
              <a:buNone/>
            </a:pPr>
            <a:r>
              <a:rPr lang="en-GB" altLang="zh-TW" sz="2400" dirty="0" err="1">
                <a:solidFill>
                  <a:schemeClr val="tx1"/>
                </a:solidFill>
                <a:latin typeface="微軟正黑體" pitchFamily="34" charset="-120"/>
                <a:ea typeface="微軟正黑體" pitchFamily="34" charset="-120"/>
              </a:rPr>
              <a:t>Earlycite</a:t>
            </a:r>
            <a:r>
              <a:rPr lang="en-GB" altLang="zh-TW" sz="2400" dirty="0">
                <a:solidFill>
                  <a:schemeClr val="tx1"/>
                </a:solidFill>
                <a:latin typeface="微軟正黑體" pitchFamily="34" charset="-120"/>
                <a:ea typeface="微軟正黑體" pitchFamily="34" charset="-120"/>
              </a:rPr>
              <a:t> article</a:t>
            </a:r>
            <a:r>
              <a:rPr lang="en-US" altLang="zh-TW" sz="2400" dirty="0">
                <a:solidFill>
                  <a:schemeClr val="tx1"/>
                </a:solidFill>
                <a:latin typeface="微軟正黑體" pitchFamily="34" charset="-120"/>
                <a:ea typeface="微軟正黑體" pitchFamily="34" charset="-120"/>
              </a:rPr>
              <a:t>(</a:t>
            </a:r>
            <a:r>
              <a:rPr lang="zh-TW" altLang="en-US" sz="2400" dirty="0">
                <a:solidFill>
                  <a:schemeClr val="tx1"/>
                </a:solidFill>
                <a:latin typeface="微軟正黑體" pitchFamily="34" charset="-120"/>
                <a:ea typeface="微軟正黑體" pitchFamily="34" charset="-120"/>
              </a:rPr>
              <a:t>出版前</a:t>
            </a:r>
            <a:r>
              <a:rPr lang="en-US" altLang="zh-TW" sz="2400" dirty="0">
                <a:solidFill>
                  <a:schemeClr val="tx1"/>
                </a:solidFill>
                <a:latin typeface="微軟正黑體" pitchFamily="34" charset="-120"/>
                <a:ea typeface="微軟正黑體" pitchFamily="34" charset="-120"/>
              </a:rPr>
              <a:t>)</a:t>
            </a:r>
            <a:endParaRPr lang="en-GB" altLang="zh-TW" sz="2400" dirty="0">
              <a:solidFill>
                <a:schemeClr val="tx1"/>
              </a:solidFill>
              <a:latin typeface="微軟正黑體" pitchFamily="34" charset="-120"/>
              <a:ea typeface="微軟正黑體" pitchFamily="34" charset="-120"/>
            </a:endParaRPr>
          </a:p>
          <a:p>
            <a:pPr lvl="1">
              <a:lnSpc>
                <a:spcPct val="120000"/>
              </a:lnSpc>
              <a:buNone/>
            </a:pPr>
            <a:r>
              <a:rPr lang="en-GB" altLang="zh-TW" sz="2400" dirty="0">
                <a:solidFill>
                  <a:schemeClr val="tx1"/>
                </a:solidFill>
                <a:latin typeface="微軟正黑體" pitchFamily="34" charset="-120"/>
                <a:ea typeface="微軟正黑體" pitchFamily="34" charset="-120"/>
              </a:rPr>
              <a:t>Case </a:t>
            </a:r>
            <a:r>
              <a:rPr lang="en-GB" altLang="zh-TW" sz="2400" dirty="0" smtClean="0">
                <a:solidFill>
                  <a:schemeClr val="tx1"/>
                </a:solidFill>
                <a:latin typeface="微軟正黑體" pitchFamily="34" charset="-120"/>
                <a:ea typeface="微軟正黑體" pitchFamily="34" charset="-120"/>
              </a:rPr>
              <a:t>study</a:t>
            </a:r>
            <a:r>
              <a:rPr lang="zh-TW" altLang="en-US" sz="2400" dirty="0" smtClean="0">
                <a:solidFill>
                  <a:schemeClr val="tx1"/>
                </a:solidFill>
                <a:latin typeface="微軟正黑體" pitchFamily="34" charset="-120"/>
                <a:ea typeface="微軟正黑體" pitchFamily="34" charset="-120"/>
              </a:rPr>
              <a:t>         </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個案研究</a:t>
            </a:r>
            <a:r>
              <a:rPr lang="en-US" altLang="zh-TW" sz="2400" dirty="0" smtClean="0">
                <a:solidFill>
                  <a:schemeClr val="tx1"/>
                </a:solidFill>
                <a:latin typeface="微軟正黑體" pitchFamily="34" charset="-120"/>
                <a:ea typeface="微軟正黑體" pitchFamily="34" charset="-120"/>
              </a:rPr>
              <a:t>)</a:t>
            </a:r>
            <a:endParaRPr lang="en-GB" altLang="zh-TW" sz="2400" dirty="0">
              <a:solidFill>
                <a:schemeClr val="tx1"/>
              </a:solidFill>
              <a:latin typeface="微軟正黑體" pitchFamily="34" charset="-120"/>
              <a:ea typeface="微軟正黑體" pitchFamily="34" charset="-120"/>
            </a:endParaRPr>
          </a:p>
          <a:p>
            <a:pPr>
              <a:buFont typeface="Wingdings" pitchFamily="2" charset="2"/>
              <a:buChar char="Ø"/>
            </a:pPr>
            <a:endParaRPr kumimoji="1" lang="zh-TW" altLang="en-US" dirty="0">
              <a:solidFill>
                <a:schemeClr val="tx1"/>
              </a:solidFill>
              <a:latin typeface="微軟正黑體" pitchFamily="34" charset="-120"/>
              <a:ea typeface="微軟正黑體" pitchFamily="34" charset="-120"/>
            </a:endParaRPr>
          </a:p>
        </p:txBody>
      </p:sp>
      <p:sp>
        <p:nvSpPr>
          <p:cNvPr id="6" name="標題 6">
            <a:extLst>
              <a:ext uri="{FF2B5EF4-FFF2-40B4-BE49-F238E27FC236}">
                <a16:creationId xmlns:a16="http://schemas.microsoft.com/office/drawing/2014/main" xmlns="" id="{8B90B29C-9D05-5E48-ABE8-BF5F010227CA}"/>
              </a:ext>
            </a:extLst>
          </p:cNvPr>
          <p:cNvSpPr>
            <a:spLocks noGrp="1"/>
          </p:cNvSpPr>
          <p:nvPr>
            <p:ph type="title"/>
          </p:nvPr>
        </p:nvSpPr>
        <p:spPr>
          <a:xfrm>
            <a:off x="238004" y="-91644"/>
            <a:ext cx="10515600" cy="1325563"/>
          </a:xfrm>
        </p:spPr>
        <p:txBody>
          <a:bodyPr>
            <a:normAutofit fontScale="90000"/>
          </a:bodyPr>
          <a:lstStyle/>
          <a:p>
            <a:r>
              <a:rPr lang="zh-TW" altLang="en-US" sz="4800" dirty="0" smtClean="0">
                <a:solidFill>
                  <a:srgbClr val="007178"/>
                </a:solidFill>
                <a:latin typeface="微軟正黑體" pitchFamily="34" charset="-120"/>
                <a:ea typeface="微軟正黑體" pitchFamily="34" charset="-120"/>
              </a:rPr>
              <a:t>檢索結果</a:t>
            </a:r>
            <a:r>
              <a:rPr lang="en-US" altLang="zh-TW" sz="4800" dirty="0" smtClean="0">
                <a:solidFill>
                  <a:srgbClr val="007178"/>
                </a:solidFill>
                <a:latin typeface="微軟正黑體" pitchFamily="34" charset="-120"/>
                <a:ea typeface="微軟正黑體" pitchFamily="34" charset="-120"/>
              </a:rPr>
              <a:t>Search Results(</a:t>
            </a:r>
            <a:r>
              <a:rPr lang="zh-TW" altLang="en-US" sz="4800" dirty="0" smtClean="0">
                <a:solidFill>
                  <a:srgbClr val="007178"/>
                </a:solidFill>
                <a:latin typeface="微軟正黑體" pitchFamily="34" charset="-120"/>
                <a:ea typeface="微軟正黑體" pitchFamily="34" charset="-120"/>
              </a:rPr>
              <a:t>縮小</a:t>
            </a:r>
            <a:r>
              <a:rPr lang="zh-TW" altLang="en-US" sz="4800" dirty="0">
                <a:solidFill>
                  <a:srgbClr val="007178"/>
                </a:solidFill>
                <a:latin typeface="微軟正黑體" pitchFamily="34" charset="-120"/>
                <a:ea typeface="微軟正黑體" pitchFamily="34" charset="-120"/>
              </a:rPr>
              <a:t>搜尋</a:t>
            </a:r>
            <a:r>
              <a:rPr lang="zh-TW" altLang="en-US" sz="4800" dirty="0" smtClean="0">
                <a:solidFill>
                  <a:srgbClr val="007178"/>
                </a:solidFill>
                <a:latin typeface="微軟正黑體" pitchFamily="34" charset="-120"/>
                <a:ea typeface="微軟正黑體" pitchFamily="34" charset="-120"/>
              </a:rPr>
              <a:t>結果</a:t>
            </a:r>
            <a:r>
              <a:rPr lang="en-US" altLang="zh-TW" sz="4800" dirty="0" smtClean="0">
                <a:solidFill>
                  <a:srgbClr val="007178"/>
                </a:solidFill>
                <a:latin typeface="微軟正黑體" pitchFamily="34" charset="-120"/>
                <a:ea typeface="微軟正黑體" pitchFamily="34" charset="-120"/>
              </a:rPr>
              <a:t>)</a:t>
            </a:r>
            <a:endParaRPr lang="zh-TW" altLang="en-US" sz="4800" dirty="0">
              <a:solidFill>
                <a:srgbClr val="007178"/>
              </a:solidFill>
              <a:latin typeface="微軟正黑體" pitchFamily="34" charset="-120"/>
              <a:ea typeface="微軟正黑體" pitchFamily="34" charset="-120"/>
            </a:endParaRPr>
          </a:p>
        </p:txBody>
      </p:sp>
      <p:pic>
        <p:nvPicPr>
          <p:cNvPr id="4" name="Picture 8">
            <a:extLst>
              <a:ext uri="{FF2B5EF4-FFF2-40B4-BE49-F238E27FC236}">
                <a16:creationId xmlns:a16="http://schemas.microsoft.com/office/drawing/2014/main" xmlns="" id="{F9494728-84B0-8E40-B8B3-9AD42AF994A0}"/>
              </a:ext>
            </a:extLst>
          </p:cNvPr>
          <p:cNvPicPr>
            <a:picLocks noChangeAspect="1"/>
          </p:cNvPicPr>
          <p:nvPr/>
        </p:nvPicPr>
        <p:blipFill>
          <a:blip r:embed="rId2"/>
          <a:stretch>
            <a:fillRect/>
          </a:stretch>
        </p:blipFill>
        <p:spPr>
          <a:xfrm>
            <a:off x="-2139219" y="1233919"/>
            <a:ext cx="9163474" cy="5784985"/>
          </a:xfrm>
          <a:prstGeom prst="rect">
            <a:avLst/>
          </a:prstGeom>
          <a:ln>
            <a:solidFill>
              <a:schemeClr val="tx1"/>
            </a:solidFill>
          </a:ln>
        </p:spPr>
      </p:pic>
      <p:sp>
        <p:nvSpPr>
          <p:cNvPr id="5" name="文字方塊 4">
            <a:extLst>
              <a:ext uri="{FF2B5EF4-FFF2-40B4-BE49-F238E27FC236}">
                <a16:creationId xmlns:a16="http://schemas.microsoft.com/office/drawing/2014/main" xmlns="" id="{8E3C5111-B40E-424F-894F-79E717B527B2}"/>
              </a:ext>
            </a:extLst>
          </p:cNvPr>
          <p:cNvSpPr txBox="1"/>
          <p:nvPr/>
        </p:nvSpPr>
        <p:spPr>
          <a:xfrm>
            <a:off x="4530001" y="2189883"/>
            <a:ext cx="2494254" cy="4247317"/>
          </a:xfrm>
          <a:prstGeom prst="rect">
            <a:avLst/>
          </a:prstGeom>
          <a:noFill/>
          <a:ln w="28575" cmpd="sng">
            <a:solidFill>
              <a:srgbClr val="FF0000"/>
            </a:solidFill>
          </a:ln>
        </p:spPr>
        <p:txBody>
          <a:bodyPr wrap="square" rtlCol="0">
            <a:spAutoFit/>
          </a:bodyPr>
          <a:lstStyle/>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en-US" altLang="zh-TW" dirty="0" smtClean="0"/>
          </a:p>
          <a:p>
            <a:endParaRPr kumimoji="1" lang="zh-TW" altLang="en-US" dirty="0"/>
          </a:p>
        </p:txBody>
      </p:sp>
      <p:pic>
        <p:nvPicPr>
          <p:cNvPr id="7172" name="Picture 4"/>
          <p:cNvPicPr>
            <a:picLocks noChangeAspect="1" noChangeArrowheads="1"/>
          </p:cNvPicPr>
          <p:nvPr/>
        </p:nvPicPr>
        <p:blipFill>
          <a:blip r:embed="rId3"/>
          <a:srcRect/>
          <a:stretch>
            <a:fillRect/>
          </a:stretch>
        </p:blipFill>
        <p:spPr bwMode="auto">
          <a:xfrm>
            <a:off x="10177165" y="1578706"/>
            <a:ext cx="2030678" cy="523875"/>
          </a:xfrm>
          <a:prstGeom prst="rect">
            <a:avLst/>
          </a:prstGeom>
          <a:noFill/>
          <a:ln w="9525">
            <a:noFill/>
            <a:miter lim="800000"/>
            <a:headEnd/>
            <a:tailEnd/>
          </a:ln>
        </p:spPr>
      </p:pic>
      <p:pic>
        <p:nvPicPr>
          <p:cNvPr id="7174" name="Picture 6"/>
          <p:cNvPicPr>
            <a:picLocks noChangeAspect="1" noChangeArrowheads="1"/>
          </p:cNvPicPr>
          <p:nvPr/>
        </p:nvPicPr>
        <p:blipFill>
          <a:blip r:embed="rId4"/>
          <a:srcRect/>
          <a:stretch>
            <a:fillRect/>
          </a:stretch>
        </p:blipFill>
        <p:spPr bwMode="auto">
          <a:xfrm>
            <a:off x="10177165" y="2102581"/>
            <a:ext cx="2006915" cy="655339"/>
          </a:xfrm>
          <a:prstGeom prst="rect">
            <a:avLst/>
          </a:prstGeom>
          <a:noFill/>
          <a:ln w="9525">
            <a:noFill/>
            <a:miter lim="800000"/>
            <a:headEnd/>
            <a:tailEnd/>
          </a:ln>
        </p:spPr>
      </p:pic>
      <p:sp>
        <p:nvSpPr>
          <p:cNvPr id="11" name="矩形 10"/>
          <p:cNvSpPr/>
          <p:nvPr/>
        </p:nvSpPr>
        <p:spPr>
          <a:xfrm>
            <a:off x="7754105" y="1413164"/>
            <a:ext cx="2423060" cy="955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500" b="1" u="sng" dirty="0" smtClean="0">
                <a:solidFill>
                  <a:schemeClr val="bg1"/>
                </a:solidFill>
                <a:latin typeface="微軟正黑體" pitchFamily="34" charset="-120"/>
                <a:ea typeface="微軟正黑體" pitchFamily="34" charset="-120"/>
              </a:rPr>
              <a:t>1.</a:t>
            </a:r>
            <a:r>
              <a:rPr lang="zh-TW" altLang="en-US" sz="2500" b="1" u="sng" dirty="0" smtClean="0">
                <a:solidFill>
                  <a:schemeClr val="bg1"/>
                </a:solidFill>
                <a:latin typeface="微軟正黑體" pitchFamily="34" charset="-120"/>
                <a:ea typeface="微軟正黑體" pitchFamily="34" charset="-120"/>
              </a:rPr>
              <a:t>排序檢索結果</a:t>
            </a:r>
            <a:endParaRPr lang="zh-TW" altLang="en-US" sz="2500" b="1" u="sng" dirty="0">
              <a:solidFill>
                <a:schemeClr val="bg1"/>
              </a:solidFill>
              <a:latin typeface="微軟正黑體" pitchFamily="34" charset="-120"/>
              <a:ea typeface="微軟正黑體" pitchFamily="34" charset="-120"/>
            </a:endParaRPr>
          </a:p>
        </p:txBody>
      </p:sp>
      <p:sp>
        <p:nvSpPr>
          <p:cNvPr id="12" name="矩形 11"/>
          <p:cNvSpPr/>
          <p:nvPr/>
        </p:nvSpPr>
        <p:spPr>
          <a:xfrm>
            <a:off x="7342909" y="2189883"/>
            <a:ext cx="2159825" cy="568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zh-TW" altLang="en-US" sz="2000" dirty="0" smtClean="0">
                <a:solidFill>
                  <a:schemeClr val="tx1"/>
                </a:solidFill>
                <a:latin typeface="微軟正黑體" pitchFamily="34" charset="-120"/>
                <a:ea typeface="微軟正黑體" pitchFamily="34" charset="-120"/>
              </a:rPr>
              <a:t>相關性排序</a:t>
            </a:r>
          </a:p>
          <a:p>
            <a:pPr lvl="1"/>
            <a:r>
              <a:rPr lang="zh-TW" altLang="en-US" sz="2000" dirty="0" smtClean="0">
                <a:solidFill>
                  <a:schemeClr val="tx1"/>
                </a:solidFill>
                <a:latin typeface="微軟正黑體" pitchFamily="34" charset="-120"/>
                <a:ea typeface="微軟正黑體" pitchFamily="34" charset="-120"/>
              </a:rPr>
              <a:t>最新／最早</a:t>
            </a:r>
            <a:endParaRPr lang="zh-TW" altLang="en-US" sz="2000" dirty="0">
              <a:solidFill>
                <a:schemeClr val="tx1"/>
              </a:solidFill>
            </a:endParaRPr>
          </a:p>
        </p:txBody>
      </p:sp>
      <p:sp>
        <p:nvSpPr>
          <p:cNvPr id="13" name="圓角矩形 12"/>
          <p:cNvSpPr/>
          <p:nvPr/>
        </p:nvSpPr>
        <p:spPr>
          <a:xfrm>
            <a:off x="4017818" y="2369128"/>
            <a:ext cx="512183" cy="374072"/>
          </a:xfrm>
          <a:prstGeom prst="roundRect">
            <a:avLst/>
          </a:prstGeom>
          <a:solidFill>
            <a:srgbClr val="FFC000"/>
          </a:solidFill>
          <a:ln>
            <a:solidFill>
              <a:srgbClr val="DA083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1.</a:t>
            </a:r>
            <a:endParaRPr lang="zh-TW" altLang="en-US" dirty="0">
              <a:solidFill>
                <a:schemeClr val="tx1"/>
              </a:solidFill>
            </a:endParaRPr>
          </a:p>
        </p:txBody>
      </p:sp>
      <p:sp>
        <p:nvSpPr>
          <p:cNvPr id="14" name="圓角矩形 13"/>
          <p:cNvSpPr/>
          <p:nvPr/>
        </p:nvSpPr>
        <p:spPr>
          <a:xfrm>
            <a:off x="4017818" y="2757920"/>
            <a:ext cx="512183" cy="374072"/>
          </a:xfrm>
          <a:prstGeom prst="roundRect">
            <a:avLst/>
          </a:prstGeom>
          <a:solidFill>
            <a:srgbClr val="FFC000"/>
          </a:solidFill>
          <a:ln>
            <a:solidFill>
              <a:srgbClr val="DA083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2.</a:t>
            </a:r>
            <a:endParaRPr lang="zh-TW" altLang="en-US" dirty="0">
              <a:solidFill>
                <a:schemeClr val="tx1"/>
              </a:solidFill>
            </a:endParaRPr>
          </a:p>
        </p:txBody>
      </p:sp>
      <p:sp>
        <p:nvSpPr>
          <p:cNvPr id="15" name="圓角矩形 14"/>
          <p:cNvSpPr/>
          <p:nvPr/>
        </p:nvSpPr>
        <p:spPr>
          <a:xfrm>
            <a:off x="4017818" y="3532909"/>
            <a:ext cx="512183" cy="374072"/>
          </a:xfrm>
          <a:prstGeom prst="roundRect">
            <a:avLst/>
          </a:prstGeom>
          <a:solidFill>
            <a:srgbClr val="FFC000"/>
          </a:solidFill>
          <a:ln>
            <a:solidFill>
              <a:srgbClr val="DA083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3.</a:t>
            </a:r>
            <a:endParaRPr lang="zh-TW" altLang="en-US" dirty="0">
              <a:solidFill>
                <a:schemeClr val="tx1"/>
              </a:solidFill>
            </a:endParaRPr>
          </a:p>
        </p:txBody>
      </p:sp>
      <p:sp>
        <p:nvSpPr>
          <p:cNvPr id="16" name="圓角矩形 15"/>
          <p:cNvSpPr/>
          <p:nvPr/>
        </p:nvSpPr>
        <p:spPr>
          <a:xfrm>
            <a:off x="4017818" y="5056909"/>
            <a:ext cx="512183" cy="374072"/>
          </a:xfrm>
          <a:prstGeom prst="roundRect">
            <a:avLst/>
          </a:prstGeom>
          <a:solidFill>
            <a:srgbClr val="FFC000"/>
          </a:solidFill>
          <a:ln>
            <a:solidFill>
              <a:srgbClr val="DA083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4.</a:t>
            </a:r>
            <a:endParaRPr lang="zh-TW" altLang="en-US" dirty="0">
              <a:solidFill>
                <a:schemeClr val="tx1"/>
              </a:solidFill>
            </a:endParaRPr>
          </a:p>
        </p:txBody>
      </p:sp>
    </p:spTree>
    <p:extLst>
      <p:ext uri="{BB962C8B-B14F-4D97-AF65-F5344CB8AC3E}">
        <p14:creationId xmlns:p14="http://schemas.microsoft.com/office/powerpoint/2010/main" xmlns="" val="2297533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r>
              <a:rPr lang="zh-TW" altLang="en-US" sz="4800" dirty="0" smtClean="0">
                <a:solidFill>
                  <a:srgbClr val="007178"/>
                </a:solidFill>
                <a:latin typeface="微軟正黑體" pitchFamily="34" charset="-120"/>
                <a:ea typeface="微軟正黑體" pitchFamily="34" charset="-120"/>
              </a:rPr>
              <a:t>全文內容 －</a:t>
            </a:r>
            <a:r>
              <a:rPr lang="en-US" altLang="zh-TW" sz="4800" dirty="0" smtClean="0">
                <a:solidFill>
                  <a:srgbClr val="007178"/>
                </a:solidFill>
                <a:latin typeface="微軟正黑體" pitchFamily="34" charset="-120"/>
                <a:ea typeface="微軟正黑體" pitchFamily="34" charset="-120"/>
              </a:rPr>
              <a:t>HTML</a:t>
            </a:r>
            <a:endParaRPr lang="en-US" altLang="en-US" sz="4800" dirty="0">
              <a:solidFill>
                <a:srgbClr val="007178"/>
              </a:solidFill>
              <a:latin typeface="微軟正黑體" pitchFamily="34" charset="-120"/>
            </a:endParaRPr>
          </a:p>
        </p:txBody>
      </p:sp>
      <p:pic>
        <p:nvPicPr>
          <p:cNvPr id="2051" name="Picture 3"/>
          <p:cNvPicPr>
            <a:picLocks noChangeAspect="1" noChangeArrowheads="1"/>
          </p:cNvPicPr>
          <p:nvPr/>
        </p:nvPicPr>
        <p:blipFill>
          <a:blip r:embed="rId4"/>
          <a:srcRect/>
          <a:stretch>
            <a:fillRect/>
          </a:stretch>
        </p:blipFill>
        <p:spPr bwMode="auto">
          <a:xfrm>
            <a:off x="478114" y="1586897"/>
            <a:ext cx="11236808" cy="3833242"/>
          </a:xfrm>
          <a:prstGeom prst="rect">
            <a:avLst/>
          </a:prstGeom>
          <a:noFill/>
          <a:ln w="9525">
            <a:noFill/>
            <a:miter lim="800000"/>
            <a:headEnd/>
            <a:tailEnd/>
          </a:ln>
        </p:spPr>
      </p:pic>
      <p:sp>
        <p:nvSpPr>
          <p:cNvPr id="7" name="矩形 6"/>
          <p:cNvSpPr/>
          <p:nvPr/>
        </p:nvSpPr>
        <p:spPr>
          <a:xfrm>
            <a:off x="9064487" y="3445565"/>
            <a:ext cx="1815548" cy="437322"/>
          </a:xfrm>
          <a:prstGeom prst="rect">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r>
              <a:rPr lang="zh-TW" altLang="en-US" sz="4800" dirty="0" smtClean="0">
                <a:solidFill>
                  <a:srgbClr val="007178"/>
                </a:solidFill>
                <a:latin typeface="微軟正黑體" pitchFamily="34" charset="-120"/>
                <a:ea typeface="微軟正黑體" pitchFamily="34" charset="-120"/>
              </a:rPr>
              <a:t>全文內容 －</a:t>
            </a:r>
            <a:r>
              <a:rPr lang="en-US" altLang="zh-TW" sz="4800" dirty="0" smtClean="0">
                <a:solidFill>
                  <a:srgbClr val="007178"/>
                </a:solidFill>
                <a:latin typeface="微軟正黑體" pitchFamily="34" charset="-120"/>
                <a:ea typeface="微軟正黑體" pitchFamily="34" charset="-120"/>
              </a:rPr>
              <a:t>HTML</a:t>
            </a:r>
            <a:endParaRPr lang="en-US" altLang="en-US" sz="4800" dirty="0">
              <a:solidFill>
                <a:srgbClr val="007178"/>
              </a:solidFill>
              <a:latin typeface="微軟正黑體" pitchFamily="34" charset="-120"/>
            </a:endParaRPr>
          </a:p>
        </p:txBody>
      </p:sp>
      <p:pic>
        <p:nvPicPr>
          <p:cNvPr id="2051" name="Picture 3"/>
          <p:cNvPicPr>
            <a:picLocks noChangeAspect="1" noChangeArrowheads="1"/>
          </p:cNvPicPr>
          <p:nvPr/>
        </p:nvPicPr>
        <p:blipFill>
          <a:blip r:embed="rId4"/>
          <a:srcRect/>
          <a:stretch>
            <a:fillRect/>
          </a:stretch>
        </p:blipFill>
        <p:spPr bwMode="auto">
          <a:xfrm>
            <a:off x="478114" y="1586897"/>
            <a:ext cx="11236808" cy="3833242"/>
          </a:xfrm>
          <a:prstGeom prst="rect">
            <a:avLst/>
          </a:prstGeom>
          <a:noFill/>
          <a:ln w="9525">
            <a:noFill/>
            <a:miter lim="800000"/>
            <a:headEnd/>
            <a:tailEnd/>
          </a:ln>
        </p:spPr>
      </p:pic>
      <p:sp>
        <p:nvSpPr>
          <p:cNvPr id="8" name="矩形 7"/>
          <p:cNvSpPr/>
          <p:nvPr/>
        </p:nvSpPr>
        <p:spPr>
          <a:xfrm>
            <a:off x="0" y="0"/>
            <a:ext cx="12192000" cy="6858000"/>
          </a:xfrm>
          <a:prstGeom prst="rect">
            <a:avLst/>
          </a:prstGeom>
          <a:solidFill>
            <a:schemeClr val="bg1">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內容版面配置區 4">
            <a:extLst>
              <a:ext uri="{FF2B5EF4-FFF2-40B4-BE49-F238E27FC236}">
                <a16:creationId xmlns:a16="http://schemas.microsoft.com/office/drawing/2014/main" xmlns="" id="{FCFAD44F-DE87-4B4D-862C-E58337618478}"/>
              </a:ext>
            </a:extLst>
          </p:cNvPr>
          <p:cNvPicPr>
            <a:picLocks noGrp="1" noChangeAspect="1"/>
          </p:cNvPicPr>
          <p:nvPr>
            <p:ph idx="1"/>
          </p:nvPr>
        </p:nvPicPr>
        <p:blipFill>
          <a:blip r:embed="rId5"/>
          <a:stretch>
            <a:fillRect/>
          </a:stretch>
        </p:blipFill>
        <p:spPr>
          <a:xfrm>
            <a:off x="232479" y="848139"/>
            <a:ext cx="7875201" cy="5696977"/>
          </a:xfrm>
        </p:spPr>
      </p:pic>
      <p:sp>
        <p:nvSpPr>
          <p:cNvPr id="11" name="內容版面配置區 2">
            <a:extLst>
              <a:ext uri="{FF2B5EF4-FFF2-40B4-BE49-F238E27FC236}">
                <a16:creationId xmlns:a16="http://schemas.microsoft.com/office/drawing/2014/main" xmlns="" id="{003A4D77-FF46-3E4C-81D6-B818A931ECF0}"/>
              </a:ext>
            </a:extLst>
          </p:cNvPr>
          <p:cNvSpPr txBox="1">
            <a:spLocks/>
          </p:cNvSpPr>
          <p:nvPr/>
        </p:nvSpPr>
        <p:spPr>
          <a:xfrm>
            <a:off x="8171628" y="2093843"/>
            <a:ext cx="3821590" cy="314226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zh-TW" altLang="en-US" sz="2400" dirty="0">
                <a:latin typeface="微軟正黑體" pitchFamily="34" charset="-120"/>
                <a:ea typeface="微軟正黑體" pitchFamily="34" charset="-120"/>
              </a:rPr>
              <a:t>檢視完整</a:t>
            </a:r>
            <a:r>
              <a:rPr lang="zh-TW" altLang="en-US" sz="2400" dirty="0" smtClean="0">
                <a:latin typeface="微軟正黑體" pitchFamily="34" charset="-120"/>
                <a:ea typeface="微軟正黑體" pitchFamily="34" charset="-120"/>
              </a:rPr>
              <a:t>作者資訊</a:t>
            </a:r>
            <a:r>
              <a:rPr lang="zh-TW" altLang="en-US" sz="2400" dirty="0">
                <a:latin typeface="微軟正黑體" pitchFamily="34" charset="-120"/>
                <a:ea typeface="微軟正黑體" pitchFamily="34" charset="-120"/>
              </a:rPr>
              <a:t> </a:t>
            </a:r>
          </a:p>
          <a:p>
            <a:pPr marL="514350" indent="-514350">
              <a:buFont typeface="+mj-lt"/>
              <a:buAutoNum type="arabicPeriod"/>
            </a:pPr>
            <a:r>
              <a:rPr lang="zh-TW" altLang="en-US" sz="2400" dirty="0">
                <a:latin typeface="微軟正黑體" pitchFamily="34" charset="-120"/>
                <a:ea typeface="微軟正黑體" pitchFamily="34" charset="-120"/>
              </a:rPr>
              <a:t>前往期刊或</a:t>
            </a:r>
            <a:r>
              <a:rPr lang="zh-TW" altLang="en-US" sz="2400" dirty="0" smtClean="0">
                <a:latin typeface="微軟正黑體" pitchFamily="34" charset="-120"/>
                <a:ea typeface="微軟正黑體" pitchFamily="34" charset="-120"/>
              </a:rPr>
              <a:t>書籍完整</a:t>
            </a:r>
            <a:r>
              <a:rPr lang="zh-TW" altLang="en-US" sz="2400" dirty="0">
                <a:latin typeface="微軟正黑體" pitchFamily="34" charset="-120"/>
                <a:ea typeface="微軟正黑體" pitchFamily="34" charset="-120"/>
              </a:rPr>
              <a:t>內容頁面 </a:t>
            </a:r>
          </a:p>
          <a:p>
            <a:pPr marL="514350" indent="-514350">
              <a:buFont typeface="+mj-lt"/>
              <a:buAutoNum type="arabicPeriod"/>
            </a:pPr>
            <a:r>
              <a:rPr lang="zh-TW" altLang="en-US" sz="2400" dirty="0" smtClean="0">
                <a:latin typeface="微軟正黑體" pitchFamily="34" charset="-120"/>
                <a:ea typeface="微軟正黑體" pitchFamily="34" charset="-120"/>
              </a:rPr>
              <a:t>下載</a:t>
            </a:r>
            <a:r>
              <a:rPr lang="zh-TW" altLang="en-US"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PDF</a:t>
            </a:r>
            <a:endParaRPr lang="zh-TW" altLang="en-US" sz="2400" dirty="0">
              <a:latin typeface="微軟正黑體" pitchFamily="34" charset="-120"/>
              <a:ea typeface="微軟正黑體" pitchFamily="34" charset="-120"/>
            </a:endParaRPr>
          </a:p>
          <a:p>
            <a:pPr marL="514350" indent="-514350">
              <a:buFont typeface="+mj-lt"/>
              <a:buAutoNum type="arabicPeriod"/>
            </a:pPr>
            <a:r>
              <a:rPr lang="zh-TW" altLang="en-US" sz="2400" dirty="0" smtClean="0">
                <a:latin typeface="微軟正黑體" pitchFamily="34" charset="-120"/>
                <a:ea typeface="微軟正黑體" pitchFamily="34" charset="-120"/>
              </a:rPr>
              <a:t>可點選文章各章節</a:t>
            </a:r>
            <a:r>
              <a:rPr lang="zh-TW" altLang="en-US" sz="2400" dirty="0">
                <a:latin typeface="微軟正黑體" pitchFamily="34" charset="-120"/>
                <a:ea typeface="微軟正黑體" pitchFamily="34" charset="-120"/>
              </a:rPr>
              <a:t> </a:t>
            </a:r>
          </a:p>
          <a:p>
            <a:pPr marL="514350" indent="-514350">
              <a:buFont typeface="+mj-lt"/>
              <a:buAutoNum type="arabicPeriod"/>
            </a:pPr>
            <a:r>
              <a:rPr lang="zh-TW" altLang="en-US" sz="2400" dirty="0">
                <a:latin typeface="微軟正黑體" pitchFamily="34" charset="-120"/>
                <a:ea typeface="微軟正黑體" pitchFamily="34" charset="-120"/>
              </a:rPr>
              <a:t>點擊內容所含圖示或插圖可放大檢視</a:t>
            </a:r>
          </a:p>
          <a:p>
            <a:endParaRPr kumimoji="1" lang="zh-TW" altLang="en-US" sz="2400" dirty="0">
              <a:latin typeface="微軟正黑體" pitchFamily="34" charset="-120"/>
              <a:ea typeface="微軟正黑體" pitchFamily="34" charset="-120"/>
            </a:endParaRPr>
          </a:p>
        </p:txBody>
      </p:sp>
      <p:cxnSp>
        <p:nvCxnSpPr>
          <p:cNvPr id="12" name="直線單箭頭接點 11"/>
          <p:cNvCxnSpPr/>
          <p:nvPr/>
        </p:nvCxnSpPr>
        <p:spPr>
          <a:xfrm flipH="1">
            <a:off x="3750368" y="2292626"/>
            <a:ext cx="371058" cy="0"/>
          </a:xfrm>
          <a:prstGeom prst="straightConnector1">
            <a:avLst/>
          </a:prstGeom>
          <a:ln w="38100">
            <a:solidFill>
              <a:srgbClr val="FD4F1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2279374" y="2292626"/>
            <a:ext cx="215349" cy="198782"/>
          </a:xfrm>
          <a:prstGeom prst="straightConnector1">
            <a:avLst/>
          </a:prstGeom>
          <a:ln w="38100">
            <a:solidFill>
              <a:srgbClr val="FD4F1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r>
              <a:rPr lang="zh-TW" altLang="en-US" sz="4800" dirty="0" smtClean="0">
                <a:solidFill>
                  <a:srgbClr val="007178"/>
                </a:solidFill>
                <a:latin typeface="微軟正黑體" pitchFamily="34" charset="-120"/>
                <a:ea typeface="微軟正黑體" pitchFamily="34" charset="-120"/>
              </a:rPr>
              <a:t>全文內容 －</a:t>
            </a:r>
            <a:r>
              <a:rPr lang="en-US" altLang="zh-TW" sz="4800" dirty="0" smtClean="0">
                <a:solidFill>
                  <a:srgbClr val="007178"/>
                </a:solidFill>
                <a:latin typeface="微軟正黑體" pitchFamily="34" charset="-120"/>
                <a:ea typeface="微軟正黑體" pitchFamily="34" charset="-120"/>
              </a:rPr>
              <a:t>PDF</a:t>
            </a:r>
            <a:endParaRPr lang="en-US" altLang="en-US" sz="4800" dirty="0">
              <a:solidFill>
                <a:srgbClr val="007178"/>
              </a:solidFill>
              <a:latin typeface="微軟正黑體" pitchFamily="34" charset="-120"/>
            </a:endParaRPr>
          </a:p>
        </p:txBody>
      </p:sp>
      <p:pic>
        <p:nvPicPr>
          <p:cNvPr id="2051" name="Picture 3"/>
          <p:cNvPicPr>
            <a:picLocks noChangeAspect="1" noChangeArrowheads="1"/>
          </p:cNvPicPr>
          <p:nvPr/>
        </p:nvPicPr>
        <p:blipFill>
          <a:blip r:embed="rId4"/>
          <a:srcRect/>
          <a:stretch>
            <a:fillRect/>
          </a:stretch>
        </p:blipFill>
        <p:spPr bwMode="auto">
          <a:xfrm>
            <a:off x="478114" y="1586897"/>
            <a:ext cx="11236808" cy="3833242"/>
          </a:xfrm>
          <a:prstGeom prst="rect">
            <a:avLst/>
          </a:prstGeom>
          <a:noFill/>
          <a:ln w="9525">
            <a:noFill/>
            <a:miter lim="800000"/>
            <a:headEnd/>
            <a:tailEnd/>
          </a:ln>
        </p:spPr>
      </p:pic>
      <p:sp>
        <p:nvSpPr>
          <p:cNvPr id="7" name="矩形 6"/>
          <p:cNvSpPr/>
          <p:nvPr/>
        </p:nvSpPr>
        <p:spPr>
          <a:xfrm>
            <a:off x="9064487" y="3882887"/>
            <a:ext cx="1815548" cy="437322"/>
          </a:xfrm>
          <a:prstGeom prst="rect">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r>
              <a:rPr lang="zh-TW" altLang="en-US" sz="4800" dirty="0" smtClean="0">
                <a:solidFill>
                  <a:srgbClr val="007178"/>
                </a:solidFill>
                <a:latin typeface="微軟正黑體" pitchFamily="34" charset="-120"/>
                <a:ea typeface="微軟正黑體" pitchFamily="34" charset="-120"/>
              </a:rPr>
              <a:t>全文內容 －</a:t>
            </a:r>
            <a:r>
              <a:rPr lang="en-US" altLang="zh-TW" sz="4800" dirty="0" smtClean="0">
                <a:solidFill>
                  <a:srgbClr val="007178"/>
                </a:solidFill>
                <a:latin typeface="微軟正黑體" pitchFamily="34" charset="-120"/>
                <a:ea typeface="微軟正黑體" pitchFamily="34" charset="-120"/>
              </a:rPr>
              <a:t>PDF</a:t>
            </a:r>
            <a:endParaRPr lang="en-US" altLang="en-US" sz="4800" dirty="0">
              <a:solidFill>
                <a:srgbClr val="007178"/>
              </a:solidFill>
              <a:latin typeface="微軟正黑體" pitchFamily="34" charset="-120"/>
            </a:endParaRPr>
          </a:p>
        </p:txBody>
      </p:sp>
      <p:pic>
        <p:nvPicPr>
          <p:cNvPr id="2051" name="Picture 3"/>
          <p:cNvPicPr>
            <a:picLocks noChangeAspect="1" noChangeArrowheads="1"/>
          </p:cNvPicPr>
          <p:nvPr/>
        </p:nvPicPr>
        <p:blipFill>
          <a:blip r:embed="rId4"/>
          <a:srcRect/>
          <a:stretch>
            <a:fillRect/>
          </a:stretch>
        </p:blipFill>
        <p:spPr bwMode="auto">
          <a:xfrm>
            <a:off x="478114" y="1586897"/>
            <a:ext cx="11236808" cy="3833242"/>
          </a:xfrm>
          <a:prstGeom prst="rect">
            <a:avLst/>
          </a:prstGeom>
          <a:noFill/>
          <a:ln w="9525">
            <a:noFill/>
            <a:miter lim="800000"/>
            <a:headEnd/>
            <a:tailEnd/>
          </a:ln>
        </p:spPr>
      </p:pic>
      <p:sp>
        <p:nvSpPr>
          <p:cNvPr id="8" name="矩形 7"/>
          <p:cNvSpPr/>
          <p:nvPr/>
        </p:nvSpPr>
        <p:spPr>
          <a:xfrm>
            <a:off x="152400" y="152400"/>
            <a:ext cx="12192000" cy="6858000"/>
          </a:xfrm>
          <a:prstGeom prst="rect">
            <a:avLst/>
          </a:prstGeom>
          <a:solidFill>
            <a:schemeClr val="bg1">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98" name="Picture 2"/>
          <p:cNvPicPr>
            <a:picLocks noChangeAspect="1" noChangeArrowheads="1"/>
          </p:cNvPicPr>
          <p:nvPr/>
        </p:nvPicPr>
        <p:blipFill>
          <a:blip r:embed="rId5"/>
          <a:srcRect/>
          <a:stretch>
            <a:fillRect/>
          </a:stretch>
        </p:blipFill>
        <p:spPr bwMode="auto">
          <a:xfrm>
            <a:off x="838199" y="528638"/>
            <a:ext cx="10876723" cy="6487660"/>
          </a:xfrm>
          <a:prstGeom prst="rect">
            <a:avLst/>
          </a:prstGeom>
          <a:noFill/>
          <a:ln w="9525">
            <a:noFill/>
            <a:miter lim="800000"/>
            <a:headEnd/>
            <a:tailEnd/>
          </a:ln>
        </p:spPr>
      </p:pic>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pPr eaLnBrk="1" hangingPunct="1"/>
            <a:r>
              <a:rPr lang="zh-TW" altLang="en-US" sz="4800" dirty="0" smtClean="0">
                <a:solidFill>
                  <a:srgbClr val="007178"/>
                </a:solidFill>
                <a:latin typeface="微軟正黑體" pitchFamily="34" charset="-120"/>
              </a:rPr>
              <a:t>課程大綱</a:t>
            </a:r>
            <a:endParaRPr lang="en-US" altLang="en-US" sz="4800" dirty="0">
              <a:solidFill>
                <a:srgbClr val="007178"/>
              </a:solidFill>
              <a:latin typeface="微軟正黑體" pitchFamily="34" charset="-120"/>
            </a:endParaRPr>
          </a:p>
        </p:txBody>
      </p:sp>
      <p:sp>
        <p:nvSpPr>
          <p:cNvPr id="5" name="內容版面配置區 4"/>
          <p:cNvSpPr>
            <a:spLocks noGrp="1"/>
          </p:cNvSpPr>
          <p:nvPr>
            <p:ph idx="1"/>
          </p:nvPr>
        </p:nvSpPr>
        <p:spPr>
          <a:xfrm>
            <a:off x="2014330" y="2067339"/>
            <a:ext cx="8613913" cy="3286539"/>
          </a:xfrm>
        </p:spPr>
        <p:style>
          <a:lnRef idx="3">
            <a:schemeClr val="lt1"/>
          </a:lnRef>
          <a:fillRef idx="1">
            <a:schemeClr val="accent3"/>
          </a:fillRef>
          <a:effectRef idx="1">
            <a:schemeClr val="accent3"/>
          </a:effectRef>
          <a:fontRef idx="minor">
            <a:schemeClr val="lt1"/>
          </a:fontRef>
        </p:style>
        <p:txBody>
          <a:bodyPr>
            <a:noAutofit/>
          </a:bodyPr>
          <a:lstStyle/>
          <a:p>
            <a:pPr>
              <a:spcBef>
                <a:spcPts val="1200"/>
              </a:spcBef>
              <a:buFont typeface="Wingdings" pitchFamily="2" charset="2"/>
              <a:buChar char="u"/>
            </a:pPr>
            <a:r>
              <a:rPr lang="zh-TW" altLang="en-US" sz="2000" dirty="0" smtClean="0">
                <a:solidFill>
                  <a:schemeClr val="tx1"/>
                </a:solidFill>
              </a:rPr>
              <a:t> </a:t>
            </a:r>
            <a:r>
              <a:rPr lang="en-US" altLang="zh-TW" sz="2000" dirty="0" smtClean="0">
                <a:solidFill>
                  <a:schemeClr val="tx1"/>
                </a:solidFill>
              </a:rPr>
              <a:t>Emerald</a:t>
            </a:r>
            <a:r>
              <a:rPr lang="zh-TW" altLang="en-US" sz="2000" dirty="0" smtClean="0">
                <a:solidFill>
                  <a:schemeClr val="tx1"/>
                </a:solidFill>
              </a:rPr>
              <a:t>出版社介紹</a:t>
            </a:r>
            <a:endParaRPr lang="en-US" altLang="zh-TW" sz="2000" dirty="0" smtClean="0">
              <a:solidFill>
                <a:schemeClr val="tx1"/>
              </a:solidFill>
            </a:endParaRPr>
          </a:p>
          <a:p>
            <a:pPr>
              <a:spcBef>
                <a:spcPts val="1200"/>
              </a:spcBef>
              <a:buFont typeface="Wingdings" pitchFamily="2" charset="2"/>
              <a:buChar char="u"/>
            </a:pPr>
            <a:r>
              <a:rPr lang="zh-TW" altLang="en-US" sz="2000" dirty="0" smtClean="0">
                <a:solidFill>
                  <a:schemeClr val="tx1"/>
                </a:solidFill>
              </a:rPr>
              <a:t> </a:t>
            </a:r>
            <a:r>
              <a:rPr lang="en-US" altLang="zh-TW" sz="2000" dirty="0" smtClean="0">
                <a:solidFill>
                  <a:schemeClr val="tx1"/>
                </a:solidFill>
              </a:rPr>
              <a:t>Emerald</a:t>
            </a:r>
            <a:r>
              <a:rPr lang="zh-TW" altLang="en-US" sz="2000" dirty="0" smtClean="0">
                <a:solidFill>
                  <a:schemeClr val="tx1"/>
                </a:solidFill>
              </a:rPr>
              <a:t>平台介紹</a:t>
            </a:r>
            <a:endParaRPr lang="en-US" altLang="zh-TW" sz="2000" dirty="0" smtClean="0">
              <a:solidFill>
                <a:schemeClr val="tx1"/>
              </a:solidFill>
            </a:endParaRPr>
          </a:p>
          <a:p>
            <a:pPr>
              <a:spcBef>
                <a:spcPts val="1200"/>
              </a:spcBef>
              <a:buNone/>
            </a:pPr>
            <a:r>
              <a:rPr lang="zh-TW" altLang="en-US" sz="2000" dirty="0" smtClean="0">
                <a:solidFill>
                  <a:schemeClr val="tx1"/>
                </a:solidFill>
              </a:rPr>
              <a:t>    </a:t>
            </a:r>
            <a:r>
              <a:rPr lang="en-US" altLang="zh-TW" sz="2000" dirty="0" smtClean="0">
                <a:solidFill>
                  <a:schemeClr val="tx1"/>
                </a:solidFill>
              </a:rPr>
              <a:t>a.</a:t>
            </a:r>
            <a:r>
              <a:rPr lang="zh-TW" altLang="en-US" sz="2000" dirty="0" smtClean="0">
                <a:solidFill>
                  <a:schemeClr val="tx1"/>
                </a:solidFill>
              </a:rPr>
              <a:t>基本檢索</a:t>
            </a:r>
            <a:endParaRPr lang="en-US" altLang="zh-TW" sz="2000" dirty="0" smtClean="0">
              <a:solidFill>
                <a:schemeClr val="tx1"/>
              </a:solidFill>
            </a:endParaRPr>
          </a:p>
          <a:p>
            <a:pPr>
              <a:spcBef>
                <a:spcPts val="1200"/>
              </a:spcBef>
              <a:buNone/>
            </a:pPr>
            <a:r>
              <a:rPr lang="zh-TW" altLang="en-US" sz="2000" dirty="0" smtClean="0">
                <a:solidFill>
                  <a:schemeClr val="tx1"/>
                </a:solidFill>
              </a:rPr>
              <a:t>    </a:t>
            </a:r>
            <a:r>
              <a:rPr lang="en-US" altLang="zh-TW" sz="2000" dirty="0" smtClean="0">
                <a:solidFill>
                  <a:schemeClr val="tx1"/>
                </a:solidFill>
              </a:rPr>
              <a:t>b.</a:t>
            </a:r>
            <a:r>
              <a:rPr lang="zh-TW" altLang="en-US" sz="2000" dirty="0" smtClean="0">
                <a:solidFill>
                  <a:schemeClr val="tx1"/>
                </a:solidFill>
              </a:rPr>
              <a:t>進階檢索</a:t>
            </a:r>
            <a:endParaRPr lang="en-US" altLang="zh-TW" sz="2000" dirty="0" smtClean="0">
              <a:solidFill>
                <a:schemeClr val="tx1"/>
              </a:solidFill>
            </a:endParaRPr>
          </a:p>
          <a:p>
            <a:pPr>
              <a:spcBef>
                <a:spcPts val="1200"/>
              </a:spcBef>
              <a:buNone/>
            </a:pPr>
            <a:r>
              <a:rPr lang="zh-TW" altLang="en-US" sz="2000" dirty="0" smtClean="0">
                <a:solidFill>
                  <a:schemeClr val="tx1"/>
                </a:solidFill>
              </a:rPr>
              <a:t>    </a:t>
            </a:r>
            <a:r>
              <a:rPr lang="en-US" altLang="zh-TW" sz="2000" dirty="0" smtClean="0">
                <a:solidFill>
                  <a:schemeClr val="tx1"/>
                </a:solidFill>
              </a:rPr>
              <a:t>c.</a:t>
            </a:r>
            <a:r>
              <a:rPr lang="zh-TW" altLang="en-US" sz="2000" dirty="0" smtClean="0">
                <a:solidFill>
                  <a:schemeClr val="tx1"/>
                </a:solidFill>
              </a:rPr>
              <a:t>個人帳號功能</a:t>
            </a:r>
            <a:endParaRPr lang="en-US" altLang="zh-TW" sz="2000" dirty="0" smtClean="0">
              <a:solidFill>
                <a:schemeClr val="tx1"/>
              </a:solidFill>
            </a:endParaRPr>
          </a:p>
          <a:p>
            <a:pPr>
              <a:spcBef>
                <a:spcPts val="1200"/>
              </a:spcBef>
              <a:buFont typeface="Wingdings" pitchFamily="2" charset="2"/>
              <a:buChar char="u"/>
            </a:pPr>
            <a:r>
              <a:rPr lang="zh-TW" altLang="en-US" sz="2000" dirty="0" smtClean="0">
                <a:solidFill>
                  <a:schemeClr val="tx1"/>
                </a:solidFill>
              </a:rPr>
              <a:t> 互動猜題遊戲 </a:t>
            </a:r>
            <a:r>
              <a:rPr lang="en-US" altLang="zh-TW" sz="2000" dirty="0" smtClean="0">
                <a:solidFill>
                  <a:schemeClr val="tx1"/>
                </a:solidFill>
              </a:rPr>
              <a:t>(</a:t>
            </a:r>
            <a:r>
              <a:rPr lang="zh-TW" altLang="en-US" sz="2000" dirty="0" smtClean="0">
                <a:solidFill>
                  <a:schemeClr val="tx1"/>
                </a:solidFill>
              </a:rPr>
              <a:t>一題</a:t>
            </a:r>
            <a:r>
              <a:rPr lang="en-US" altLang="zh-TW" sz="2000" dirty="0" smtClean="0">
                <a:solidFill>
                  <a:schemeClr val="tx1"/>
                </a:solidFill>
              </a:rPr>
              <a:t>)</a:t>
            </a:r>
          </a:p>
          <a:p>
            <a:pPr>
              <a:spcBef>
                <a:spcPts val="1200"/>
              </a:spcBef>
              <a:buFont typeface="Wingdings" pitchFamily="2" charset="2"/>
              <a:buChar char="u"/>
            </a:pPr>
            <a:r>
              <a:rPr lang="zh-TW" altLang="en-US" sz="2000" dirty="0" smtClean="0">
                <a:solidFill>
                  <a:schemeClr val="tx1"/>
                </a:solidFill>
              </a:rPr>
              <a:t> </a:t>
            </a:r>
            <a:r>
              <a:rPr lang="en-US" altLang="zh-TW" sz="2000" dirty="0" smtClean="0">
                <a:solidFill>
                  <a:schemeClr val="tx1"/>
                </a:solidFill>
              </a:rPr>
              <a:t>Q&amp;A</a:t>
            </a:r>
          </a:p>
          <a:p>
            <a:pPr>
              <a:buNone/>
            </a:pPr>
            <a:endParaRPr lang="en-US" altLang="zh-TW" sz="1600" dirty="0" smtClean="0">
              <a:solidFill>
                <a:schemeClr val="tx1"/>
              </a:solidFill>
            </a:endParaRPr>
          </a:p>
          <a:p>
            <a:pPr>
              <a:buNone/>
            </a:pPr>
            <a:endParaRPr lang="zh-TW" altLang="en-US" sz="1600" dirty="0">
              <a:solidFill>
                <a:schemeClr val="tx1"/>
              </a:solidFill>
            </a:endParaRPr>
          </a:p>
        </p:txBody>
      </p:sp>
      <p:pic>
        <p:nvPicPr>
          <p:cNvPr id="1028" name="Picture 4" descr="C:\Users\nb067\NB038\行政表單\圖庫\presentation_shikibou_woman.png"/>
          <p:cNvPicPr>
            <a:picLocks noChangeAspect="1" noChangeArrowheads="1"/>
          </p:cNvPicPr>
          <p:nvPr/>
        </p:nvPicPr>
        <p:blipFill>
          <a:blip r:embed="rId4"/>
          <a:srcRect/>
          <a:stretch>
            <a:fillRect/>
          </a:stretch>
        </p:blipFill>
        <p:spPr bwMode="auto">
          <a:xfrm>
            <a:off x="6255026" y="2663687"/>
            <a:ext cx="2690191" cy="2690191"/>
          </a:xfrm>
          <a:prstGeom prst="rect">
            <a:avLst/>
          </a:prstGeom>
          <a:noFill/>
        </p:spPr>
      </p:pic>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r>
              <a:rPr lang="zh-TW" altLang="en-US" sz="4800" dirty="0" smtClean="0">
                <a:solidFill>
                  <a:srgbClr val="007178"/>
                </a:solidFill>
                <a:latin typeface="微軟正黑體" pitchFamily="34" charset="-120"/>
                <a:ea typeface="微軟正黑體" pitchFamily="34" charset="-120"/>
              </a:rPr>
              <a:t>內容相關資訊</a:t>
            </a:r>
            <a:endParaRPr lang="en-US" altLang="en-US" sz="4800" dirty="0">
              <a:solidFill>
                <a:srgbClr val="007178"/>
              </a:solidFill>
              <a:latin typeface="微軟正黑體" pitchFamily="34" charset="-120"/>
            </a:endParaRPr>
          </a:p>
        </p:txBody>
      </p:sp>
      <p:pic>
        <p:nvPicPr>
          <p:cNvPr id="4" name="Picture 2"/>
          <p:cNvPicPr>
            <a:picLocks noChangeAspect="1" noChangeArrowheads="1"/>
          </p:cNvPicPr>
          <p:nvPr/>
        </p:nvPicPr>
        <p:blipFill>
          <a:blip r:embed="rId4"/>
          <a:srcRect/>
          <a:stretch>
            <a:fillRect/>
          </a:stretch>
        </p:blipFill>
        <p:spPr bwMode="auto">
          <a:xfrm>
            <a:off x="277091" y="1586897"/>
            <a:ext cx="7489233" cy="4324350"/>
          </a:xfrm>
          <a:prstGeom prst="rect">
            <a:avLst/>
          </a:prstGeom>
          <a:noFill/>
          <a:ln w="9525">
            <a:solidFill>
              <a:schemeClr val="accent6">
                <a:lumMod val="75000"/>
              </a:schemeClr>
            </a:solidFill>
            <a:miter lim="800000"/>
            <a:headEnd/>
            <a:tailEnd/>
          </a:ln>
        </p:spPr>
      </p:pic>
      <p:sp>
        <p:nvSpPr>
          <p:cNvPr id="5" name="內容版面配置區 2">
            <a:extLst>
              <a:ext uri="{FF2B5EF4-FFF2-40B4-BE49-F238E27FC236}">
                <a16:creationId xmlns:a16="http://schemas.microsoft.com/office/drawing/2014/main" xmlns="" id="{3DC2E5C4-118B-DB40-8EC3-FE000EF0C642}"/>
              </a:ext>
            </a:extLst>
          </p:cNvPr>
          <p:cNvSpPr txBox="1">
            <a:spLocks/>
          </p:cNvSpPr>
          <p:nvPr/>
        </p:nvSpPr>
        <p:spPr>
          <a:xfrm>
            <a:off x="7991061" y="2570922"/>
            <a:ext cx="3538330" cy="2027583"/>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buNone/>
            </a:pPr>
            <a:r>
              <a:rPr lang="en-GB" altLang="zh-TW" sz="2800" b="1" u="sng" dirty="0" smtClean="0">
                <a:latin typeface="+mn-ea"/>
              </a:rPr>
              <a:t>Citation</a:t>
            </a:r>
          </a:p>
          <a:p>
            <a:pPr marL="742950" lvl="1" indent="-285750">
              <a:buNone/>
            </a:pPr>
            <a:r>
              <a:rPr lang="zh-TW" altLang="en-US" sz="2800" dirty="0" smtClean="0">
                <a:latin typeface="+mn-ea"/>
              </a:rPr>
              <a:t>    </a:t>
            </a:r>
            <a:r>
              <a:rPr lang="en-GB" altLang="zh-TW" sz="2800" dirty="0" smtClean="0">
                <a:solidFill>
                  <a:schemeClr val="bg1"/>
                </a:solidFill>
                <a:latin typeface="+mn-ea"/>
              </a:rPr>
              <a:t>DOI</a:t>
            </a:r>
            <a:r>
              <a:rPr lang="zh-TW" altLang="en-US" sz="2800" dirty="0" smtClean="0">
                <a:solidFill>
                  <a:schemeClr val="bg1"/>
                </a:solidFill>
                <a:latin typeface="+mn-ea"/>
              </a:rPr>
              <a:t>連結</a:t>
            </a:r>
            <a:endParaRPr lang="en-US" altLang="zh-TW" sz="2800" dirty="0" smtClean="0">
              <a:solidFill>
                <a:schemeClr val="bg1"/>
              </a:solidFill>
              <a:latin typeface="+mn-ea"/>
            </a:endParaRPr>
          </a:p>
          <a:p>
            <a:pPr marL="742950" lvl="1" indent="-285750">
              <a:buNone/>
            </a:pPr>
            <a:r>
              <a:rPr lang="en-US" altLang="zh-TW" sz="2800" dirty="0" smtClean="0">
                <a:solidFill>
                  <a:schemeClr val="bg1"/>
                </a:solidFill>
                <a:latin typeface="+mn-ea"/>
              </a:rPr>
              <a:t>    </a:t>
            </a:r>
            <a:r>
              <a:rPr lang="en-US" altLang="zh-TW" dirty="0" smtClean="0">
                <a:solidFill>
                  <a:schemeClr val="bg1"/>
                </a:solidFill>
                <a:latin typeface="+mn-ea"/>
              </a:rPr>
              <a:t>Download as.RIS</a:t>
            </a:r>
            <a:endParaRPr lang="en-GB" altLang="zh-TW" sz="2800" dirty="0">
              <a:solidFill>
                <a:schemeClr val="bg1"/>
              </a:solidFill>
              <a:latin typeface="+mn-ea"/>
            </a:endParaRPr>
          </a:p>
          <a:p>
            <a:pPr marL="742950" lvl="1" indent="-285750">
              <a:buNone/>
            </a:pPr>
            <a:r>
              <a:rPr lang="en-GB" altLang="zh-TW" sz="2800" b="1" u="sng" dirty="0" smtClean="0">
                <a:latin typeface="+mn-ea"/>
              </a:rPr>
              <a:t>Publisher</a:t>
            </a:r>
            <a:endParaRPr lang="en-GB" altLang="zh-TW" sz="2800" dirty="0">
              <a:latin typeface="+mn-ea"/>
            </a:endParaRPr>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285748"/>
            <a:ext cx="10113196" cy="14668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rPr>
              <a:t>Advanced Search</a:t>
            </a:r>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進階檢索</a:t>
            </a:r>
            <a:endPar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endParaRPr>
          </a:p>
          <a:p>
            <a:pPr algn="l"/>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8195" name="Picture 3"/>
          <p:cNvPicPr>
            <a:picLocks noChangeAspect="1" noChangeArrowheads="1"/>
          </p:cNvPicPr>
          <p:nvPr/>
        </p:nvPicPr>
        <p:blipFill>
          <a:blip r:embed="rId4"/>
          <a:srcRect/>
          <a:stretch>
            <a:fillRect/>
          </a:stretch>
        </p:blipFill>
        <p:spPr bwMode="auto">
          <a:xfrm>
            <a:off x="0" y="1752602"/>
            <a:ext cx="12191999" cy="3959267"/>
          </a:xfrm>
          <a:prstGeom prst="rect">
            <a:avLst/>
          </a:prstGeom>
          <a:noFill/>
          <a:ln w="9525">
            <a:noFill/>
            <a:miter lim="800000"/>
            <a:headEnd/>
            <a:tailEnd/>
          </a:ln>
        </p:spPr>
      </p:pic>
      <p:sp>
        <p:nvSpPr>
          <p:cNvPr id="21" name="矩形 20"/>
          <p:cNvSpPr/>
          <p:nvPr/>
        </p:nvSpPr>
        <p:spPr>
          <a:xfrm>
            <a:off x="7235687" y="5088835"/>
            <a:ext cx="2129907" cy="463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0" y="1455952"/>
            <a:ext cx="12191999" cy="2966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tx1">
                    <a:lumMod val="50000"/>
                    <a:lumOff val="50000"/>
                  </a:schemeClr>
                </a:solidFill>
              </a:rPr>
              <a:t>Welcome National Good University</a:t>
            </a:r>
            <a:endParaRPr lang="zh-TW" altLang="en-US" dirty="0">
              <a:solidFill>
                <a:schemeClr val="tx1">
                  <a:lumMod val="50000"/>
                  <a:lumOff val="50000"/>
                </a:schemeClr>
              </a:solidFill>
            </a:endParaRPr>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9750D0E1-2FDC-D548-8251-F891692A5740}"/>
              </a:ext>
            </a:extLst>
          </p:cNvPr>
          <p:cNvSpPr txBox="1">
            <a:spLocks/>
          </p:cNvSpPr>
          <p:nvPr/>
        </p:nvSpPr>
        <p:spPr>
          <a:xfrm>
            <a:off x="369274" y="410817"/>
            <a:ext cx="10113196" cy="14668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rPr>
              <a:t>Advanced Search</a:t>
            </a:r>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進階檢索</a:t>
            </a:r>
            <a:endPar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endParaRPr>
          </a:p>
          <a:p>
            <a:pPr algn="l"/>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9" name="Picture 5">
            <a:extLst>
              <a:ext uri="{FF2B5EF4-FFF2-40B4-BE49-F238E27FC236}">
                <a16:creationId xmlns:a16="http://schemas.microsoft.com/office/drawing/2014/main" xmlns="" id="{7D801309-223B-4EF3-B9DE-5870BD57FF46}"/>
              </a:ext>
            </a:extLst>
          </p:cNvPr>
          <p:cNvPicPr>
            <a:picLocks noChangeAspect="1"/>
          </p:cNvPicPr>
          <p:nvPr/>
        </p:nvPicPr>
        <p:blipFill>
          <a:blip r:embed="rId4"/>
          <a:stretch>
            <a:fillRect/>
          </a:stretch>
        </p:blipFill>
        <p:spPr>
          <a:xfrm>
            <a:off x="511861" y="1666078"/>
            <a:ext cx="6389238" cy="4515647"/>
          </a:xfrm>
          <a:prstGeom prst="rect">
            <a:avLst/>
          </a:prstGeom>
          <a:ln>
            <a:solidFill>
              <a:schemeClr val="accent6">
                <a:lumMod val="75000"/>
              </a:schemeClr>
            </a:solidFill>
          </a:ln>
        </p:spPr>
      </p:pic>
      <p:sp>
        <p:nvSpPr>
          <p:cNvPr id="15" name="圓角矩形 14"/>
          <p:cNvSpPr/>
          <p:nvPr/>
        </p:nvSpPr>
        <p:spPr>
          <a:xfrm>
            <a:off x="7320540" y="1597654"/>
            <a:ext cx="4447390" cy="3969417"/>
          </a:xfrm>
          <a:prstGeom prst="roundRect">
            <a:avLst/>
          </a:prstGeom>
          <a:effectLst>
            <a:outerShdw blurRad="50800" dist="38100" dir="5400000" rotWithShape="0">
              <a:srgbClr val="000000">
                <a:alpha val="35000"/>
              </a:srgbClr>
            </a:outerShdw>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r>
              <a:rPr lang="en-US" altLang="zh-TW" sz="2400"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 選擇內容類型</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2.</a:t>
            </a:r>
            <a:r>
              <a:rPr lang="zh-TW" altLang="en-US" sz="2400" dirty="0" smtClean="0">
                <a:latin typeface="微軟正黑體" pitchFamily="34" charset="-120"/>
                <a:ea typeface="微軟正黑體" pitchFamily="34" charset="-120"/>
              </a:rPr>
              <a:t> 關鍵字</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3.</a:t>
            </a:r>
            <a:r>
              <a:rPr lang="zh-TW" altLang="en-US" sz="2400" dirty="0" smtClean="0">
                <a:latin typeface="微軟正黑體" pitchFamily="34" charset="-120"/>
                <a:ea typeface="微軟正黑體" pitchFamily="34" charset="-120"/>
              </a:rPr>
              <a:t> 增加關鍵字</a:t>
            </a:r>
            <a:endParaRPr lang="en-US" altLang="zh-TW" sz="2400" dirty="0" smtClean="0">
              <a:latin typeface="微軟正黑體" pitchFamily="34" charset="-120"/>
              <a:ea typeface="微軟正黑體" pitchFamily="34" charset="-120"/>
            </a:endParaRPr>
          </a:p>
          <a:p>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利用</a:t>
            </a:r>
            <a:r>
              <a:rPr lang="en-US" altLang="zh-TW" sz="2000" dirty="0" smtClean="0">
                <a:latin typeface="微軟正黑體" pitchFamily="34" charset="-120"/>
                <a:ea typeface="微軟正黑體" pitchFamily="34" charset="-120"/>
              </a:rPr>
              <a:t>Boolean Searching</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a:t>
            </a:r>
          </a:p>
          <a:p>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AND </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NOT </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OR</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a:t>
            </a:r>
          </a:p>
          <a:p>
            <a:r>
              <a:rPr lang="en-US" altLang="zh-TW" sz="2400" dirty="0" smtClean="0">
                <a:latin typeface="微軟正黑體" pitchFamily="34" charset="-120"/>
                <a:ea typeface="微軟正黑體" pitchFamily="34" charset="-120"/>
              </a:rPr>
              <a:t>4.</a:t>
            </a:r>
            <a:r>
              <a:rPr lang="zh-TW" altLang="en-US" sz="2400" dirty="0" smtClean="0">
                <a:latin typeface="微軟正黑體" pitchFamily="34" charset="-120"/>
                <a:ea typeface="微軟正黑體" pitchFamily="34" charset="-120"/>
              </a:rPr>
              <a:t> 領域篩選</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5.</a:t>
            </a:r>
            <a:r>
              <a:rPr lang="zh-TW" altLang="en-US" sz="2400" dirty="0" smtClean="0">
                <a:latin typeface="微軟正黑體" pitchFamily="34" charset="-120"/>
                <a:ea typeface="微軟正黑體" pitchFamily="34" charset="-120"/>
              </a:rPr>
              <a:t> 年代範圍</a:t>
            </a:r>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6.</a:t>
            </a:r>
            <a:r>
              <a:rPr lang="zh-TW" altLang="en-US" sz="2400" dirty="0" smtClean="0">
                <a:latin typeface="微軟正黑體" pitchFamily="34" charset="-120"/>
                <a:ea typeface="微軟正黑體" pitchFamily="34" charset="-120"/>
              </a:rPr>
              <a:t> 訪問類型</a:t>
            </a:r>
          </a:p>
          <a:p>
            <a:pPr algn="ctr"/>
            <a:endParaRPr lang="en-US" altLang="zh-TW" sz="2800" dirty="0" smtClean="0"/>
          </a:p>
        </p:txBody>
      </p:sp>
      <p:sp>
        <p:nvSpPr>
          <p:cNvPr id="17" name="圓角矩形 16"/>
          <p:cNvSpPr/>
          <p:nvPr/>
        </p:nvSpPr>
        <p:spPr>
          <a:xfrm>
            <a:off x="113182" y="4744278"/>
            <a:ext cx="512183" cy="374072"/>
          </a:xfrm>
          <a:prstGeom prst="roundRect">
            <a:avLst/>
          </a:prstGeom>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6.</a:t>
            </a:r>
            <a:endParaRPr lang="zh-TW" altLang="en-US" dirty="0">
              <a:solidFill>
                <a:schemeClr val="tx1"/>
              </a:solidFill>
            </a:endParaRPr>
          </a:p>
        </p:txBody>
      </p:sp>
      <p:pic>
        <p:nvPicPr>
          <p:cNvPr id="11266" name="Picture 2"/>
          <p:cNvPicPr>
            <a:picLocks noChangeAspect="1" noChangeArrowheads="1"/>
          </p:cNvPicPr>
          <p:nvPr/>
        </p:nvPicPr>
        <p:blipFill>
          <a:blip r:embed="rId5"/>
          <a:srcRect/>
          <a:stretch>
            <a:fillRect/>
          </a:stretch>
        </p:blipFill>
        <p:spPr bwMode="auto">
          <a:xfrm>
            <a:off x="625365" y="1725834"/>
            <a:ext cx="5574678" cy="2379288"/>
          </a:xfrm>
          <a:prstGeom prst="rect">
            <a:avLst/>
          </a:prstGeom>
          <a:noFill/>
          <a:ln w="9525">
            <a:noFill/>
            <a:miter lim="800000"/>
            <a:headEnd/>
            <a:tailEnd/>
          </a:ln>
        </p:spPr>
      </p:pic>
      <p:sp>
        <p:nvSpPr>
          <p:cNvPr id="13" name="圓角矩形 12"/>
          <p:cNvSpPr/>
          <p:nvPr/>
        </p:nvSpPr>
        <p:spPr>
          <a:xfrm>
            <a:off x="5943951" y="2728442"/>
            <a:ext cx="512183" cy="374072"/>
          </a:xfrm>
          <a:prstGeom prst="roundRect">
            <a:avLst/>
          </a:prstGeom>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4.</a:t>
            </a:r>
            <a:endParaRPr lang="zh-TW" altLang="en-US" dirty="0">
              <a:solidFill>
                <a:schemeClr val="tx1"/>
              </a:solidFill>
            </a:endParaRPr>
          </a:p>
        </p:txBody>
      </p:sp>
      <p:sp>
        <p:nvSpPr>
          <p:cNvPr id="10" name="圓角矩形 9"/>
          <p:cNvSpPr/>
          <p:nvPr/>
        </p:nvSpPr>
        <p:spPr>
          <a:xfrm>
            <a:off x="113182" y="2182092"/>
            <a:ext cx="512183" cy="374072"/>
          </a:xfrm>
          <a:prstGeom prst="roundRect">
            <a:avLst/>
          </a:prstGeom>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1.</a:t>
            </a:r>
            <a:endParaRPr lang="zh-TW" altLang="en-US" dirty="0">
              <a:solidFill>
                <a:schemeClr val="tx1"/>
              </a:solidFill>
            </a:endParaRPr>
          </a:p>
        </p:txBody>
      </p:sp>
      <p:sp>
        <p:nvSpPr>
          <p:cNvPr id="11" name="圓角矩形 10"/>
          <p:cNvSpPr/>
          <p:nvPr/>
        </p:nvSpPr>
        <p:spPr>
          <a:xfrm>
            <a:off x="113182" y="2915478"/>
            <a:ext cx="512183" cy="374072"/>
          </a:xfrm>
          <a:prstGeom prst="roundRect">
            <a:avLst/>
          </a:prstGeom>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2.</a:t>
            </a:r>
            <a:endParaRPr lang="zh-TW" altLang="en-US" dirty="0" smtClean="0">
              <a:solidFill>
                <a:schemeClr val="tx1"/>
              </a:solidFill>
            </a:endParaRPr>
          </a:p>
        </p:txBody>
      </p:sp>
      <p:sp>
        <p:nvSpPr>
          <p:cNvPr id="12" name="圓角矩形 11"/>
          <p:cNvSpPr/>
          <p:nvPr/>
        </p:nvSpPr>
        <p:spPr>
          <a:xfrm>
            <a:off x="113182" y="3289550"/>
            <a:ext cx="512183" cy="374072"/>
          </a:xfrm>
          <a:prstGeom prst="roundRect">
            <a:avLst/>
          </a:prstGeom>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3.</a:t>
            </a:r>
            <a:endParaRPr lang="zh-TW" altLang="en-US" dirty="0">
              <a:solidFill>
                <a:schemeClr val="tx1"/>
              </a:solidFill>
            </a:endParaRPr>
          </a:p>
        </p:txBody>
      </p:sp>
      <p:sp>
        <p:nvSpPr>
          <p:cNvPr id="16" name="圓角矩形 15"/>
          <p:cNvSpPr/>
          <p:nvPr/>
        </p:nvSpPr>
        <p:spPr>
          <a:xfrm>
            <a:off x="113182" y="3882887"/>
            <a:ext cx="512183" cy="374072"/>
          </a:xfrm>
          <a:prstGeom prst="roundRect">
            <a:avLst/>
          </a:prstGeom>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solidFill>
                  <a:schemeClr val="tx1"/>
                </a:solidFill>
              </a:rPr>
              <a:t>5.</a:t>
            </a:r>
            <a:endParaRPr lang="zh-TW" altLang="en-US" dirty="0">
              <a:solidFill>
                <a:schemeClr val="tx1"/>
              </a:solidFill>
            </a:endParaRPr>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個人帳號功能－註冊</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4" name="Picture 2"/>
          <p:cNvPicPr>
            <a:picLocks noChangeAspect="1" noChangeArrowheads="1"/>
          </p:cNvPicPr>
          <p:nvPr/>
        </p:nvPicPr>
        <p:blipFill>
          <a:blip r:embed="rId4"/>
          <a:srcRect/>
          <a:stretch>
            <a:fillRect/>
          </a:stretch>
        </p:blipFill>
        <p:spPr bwMode="auto">
          <a:xfrm>
            <a:off x="0" y="1569660"/>
            <a:ext cx="12192000" cy="4216285"/>
          </a:xfrm>
          <a:prstGeom prst="rect">
            <a:avLst/>
          </a:prstGeom>
          <a:noFill/>
          <a:ln w="9525">
            <a:noFill/>
            <a:miter lim="800000"/>
            <a:headEnd/>
            <a:tailEnd/>
          </a:ln>
        </p:spPr>
      </p:pic>
      <p:sp>
        <p:nvSpPr>
          <p:cNvPr id="11" name="TextBox 10">
            <a:extLst>
              <a:ext uri="{FF2B5EF4-FFF2-40B4-BE49-F238E27FC236}">
                <a16:creationId xmlns:a16="http://schemas.microsoft.com/office/drawing/2014/main" xmlns="" id="{B5156545-A7A8-184C-AF58-44E9E18F290D}"/>
              </a:ext>
            </a:extLst>
          </p:cNvPr>
          <p:cNvSpPr txBox="1"/>
          <p:nvPr/>
        </p:nvSpPr>
        <p:spPr>
          <a:xfrm>
            <a:off x="10393160" y="1122363"/>
            <a:ext cx="4711775" cy="400110"/>
          </a:xfrm>
          <a:prstGeom prst="rect">
            <a:avLst/>
          </a:prstGeom>
          <a:noFill/>
        </p:spPr>
        <p:txBody>
          <a:bodyPr wrap="square" rtlCol="0">
            <a:spAutoFit/>
          </a:bodyPr>
          <a:lstStyle/>
          <a:p>
            <a:pPr marL="285750" indent="-285750"/>
            <a:r>
              <a:rPr lang="zh-TW" altLang="en-US" sz="2000" dirty="0" smtClean="0">
                <a:solidFill>
                  <a:srgbClr val="3333FF"/>
                </a:solidFill>
                <a:latin typeface="微軟正黑體" pitchFamily="34" charset="-120"/>
                <a:ea typeface="微軟正黑體" pitchFamily="34" charset="-120"/>
              </a:rPr>
              <a:t>註冊</a:t>
            </a:r>
            <a:r>
              <a:rPr lang="en-US" altLang="zh-TW" sz="2000" dirty="0" smtClean="0">
                <a:solidFill>
                  <a:srgbClr val="3333FF"/>
                </a:solidFill>
                <a:latin typeface="微軟正黑體" pitchFamily="34" charset="-120"/>
                <a:ea typeface="微軟正黑體" pitchFamily="34" charset="-120"/>
              </a:rPr>
              <a:t> / </a:t>
            </a:r>
            <a:r>
              <a:rPr lang="zh-TW" altLang="en-US" sz="2000" dirty="0" smtClean="0">
                <a:solidFill>
                  <a:srgbClr val="3333FF"/>
                </a:solidFill>
                <a:latin typeface="微軟正黑體" pitchFamily="34" charset="-120"/>
                <a:ea typeface="微軟正黑體" pitchFamily="34" charset="-120"/>
              </a:rPr>
              <a:t>登入</a:t>
            </a:r>
            <a:endParaRPr lang="en-GB" sz="1600" dirty="0">
              <a:solidFill>
                <a:srgbClr val="3333FF"/>
              </a:solidFill>
              <a:latin typeface="微軟正黑體" pitchFamily="34" charset="-120"/>
              <a:ea typeface="微軟正黑體" pitchFamily="34" charset="-120"/>
            </a:endParaRPr>
          </a:p>
        </p:txBody>
      </p:sp>
      <p:sp>
        <p:nvSpPr>
          <p:cNvPr id="15" name="直線圖說文字 1 14"/>
          <p:cNvSpPr/>
          <p:nvPr/>
        </p:nvSpPr>
        <p:spPr>
          <a:xfrm rot="10800000">
            <a:off x="9921829" y="1584027"/>
            <a:ext cx="1916384" cy="510494"/>
          </a:xfrm>
          <a:prstGeom prst="borderCallout1">
            <a:avLst>
              <a:gd name="adj1" fmla="val 101913"/>
              <a:gd name="adj2" fmla="val 93061"/>
              <a:gd name="adj3" fmla="val 154082"/>
              <a:gd name="adj4" fmla="val 7611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上箭號 17"/>
          <p:cNvSpPr/>
          <p:nvPr/>
        </p:nvSpPr>
        <p:spPr>
          <a:xfrm rot="1265258">
            <a:off x="10087288" y="2007299"/>
            <a:ext cx="439623" cy="8660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個人帳號功能－註冊</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3074" name="Picture 2"/>
          <p:cNvPicPr>
            <a:picLocks noChangeAspect="1" noChangeArrowheads="1"/>
          </p:cNvPicPr>
          <p:nvPr/>
        </p:nvPicPr>
        <p:blipFill>
          <a:blip r:embed="rId4"/>
          <a:srcRect/>
          <a:stretch>
            <a:fillRect/>
          </a:stretch>
        </p:blipFill>
        <p:spPr bwMode="auto">
          <a:xfrm>
            <a:off x="554804" y="1148802"/>
            <a:ext cx="5619871" cy="3012381"/>
          </a:xfrm>
          <a:prstGeom prst="rect">
            <a:avLst/>
          </a:prstGeom>
          <a:noFill/>
          <a:ln w="9525">
            <a:noFill/>
            <a:miter lim="800000"/>
            <a:headEnd/>
            <a:tailEnd/>
          </a:ln>
        </p:spPr>
      </p:pic>
      <p:pic>
        <p:nvPicPr>
          <p:cNvPr id="4" name="Picture 2"/>
          <p:cNvPicPr>
            <a:picLocks noChangeAspect="1" noChangeArrowheads="1"/>
          </p:cNvPicPr>
          <p:nvPr/>
        </p:nvPicPr>
        <p:blipFill>
          <a:blip r:embed="rId5"/>
          <a:srcRect/>
          <a:stretch>
            <a:fillRect/>
          </a:stretch>
        </p:blipFill>
        <p:spPr bwMode="auto">
          <a:xfrm>
            <a:off x="742121" y="4345128"/>
            <a:ext cx="4982818" cy="1966478"/>
          </a:xfrm>
          <a:prstGeom prst="rect">
            <a:avLst/>
          </a:prstGeom>
          <a:noFill/>
          <a:ln w="9525">
            <a:noFill/>
            <a:miter lim="800000"/>
            <a:headEnd/>
            <a:tailEnd/>
          </a:ln>
        </p:spPr>
      </p:pic>
      <p:sp>
        <p:nvSpPr>
          <p:cNvPr id="21" name="圓角矩形 20"/>
          <p:cNvSpPr/>
          <p:nvPr/>
        </p:nvSpPr>
        <p:spPr>
          <a:xfrm>
            <a:off x="5946341" y="1597654"/>
            <a:ext cx="5569798" cy="3969417"/>
          </a:xfrm>
          <a:prstGeom prst="roundRect">
            <a:avLst/>
          </a:prstGeom>
          <a:effectLst>
            <a:outerShdw blurRad="50800" dist="38100" dir="5400000" rotWithShape="0">
              <a:srgbClr val="000000">
                <a:alpha val="35000"/>
              </a:srgbClr>
            </a:outerShdw>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r>
              <a:rPr lang="en-US" altLang="zh-TW" dirty="0" smtClean="0"/>
              <a:t>1.</a:t>
            </a:r>
            <a:r>
              <a:rPr lang="zh-TW" altLang="en-US" dirty="0" smtClean="0"/>
              <a:t>填寫姓名 </a:t>
            </a:r>
            <a:r>
              <a:rPr lang="en-US" altLang="zh-TW" dirty="0" smtClean="0"/>
              <a:t>(</a:t>
            </a:r>
            <a:r>
              <a:rPr lang="zh-TW" altLang="en-US" dirty="0" smtClean="0"/>
              <a:t> 英文名 </a:t>
            </a:r>
            <a:r>
              <a:rPr lang="en-US" altLang="zh-TW" dirty="0" smtClean="0"/>
              <a:t>)</a:t>
            </a:r>
          </a:p>
          <a:p>
            <a:endParaRPr lang="en-US" altLang="zh-TW" dirty="0" smtClean="0"/>
          </a:p>
          <a:p>
            <a:r>
              <a:rPr lang="en-US" altLang="zh-TW" dirty="0" smtClean="0"/>
              <a:t>2.</a:t>
            </a:r>
            <a:r>
              <a:rPr lang="zh-TW" altLang="en-US" dirty="0" smtClean="0"/>
              <a:t>信箱 </a:t>
            </a:r>
            <a:endParaRPr lang="en-US" altLang="zh-TW" dirty="0" smtClean="0"/>
          </a:p>
          <a:p>
            <a:endParaRPr lang="en-US" altLang="zh-TW" dirty="0" smtClean="0"/>
          </a:p>
          <a:p>
            <a:r>
              <a:rPr lang="en-US" altLang="zh-TW" dirty="0" smtClean="0"/>
              <a:t>3.</a:t>
            </a:r>
            <a:r>
              <a:rPr lang="zh-TW" altLang="en-US" dirty="0" smtClean="0"/>
              <a:t> </a:t>
            </a:r>
            <a:r>
              <a:rPr lang="zh-TW" altLang="en-US" sz="2800" dirty="0" smtClean="0">
                <a:solidFill>
                  <a:srgbClr val="FF0000"/>
                </a:solidFill>
              </a:rPr>
              <a:t>☑</a:t>
            </a:r>
            <a:r>
              <a:rPr lang="en-US" altLang="zh-TW" dirty="0" smtClean="0"/>
              <a:t> I have read and agree to the Terms and Conditions and Privacy Policy.</a:t>
            </a:r>
          </a:p>
          <a:p>
            <a:endParaRPr lang="en-US" altLang="zh-TW" dirty="0" smtClean="0"/>
          </a:p>
          <a:p>
            <a:r>
              <a:rPr lang="en-US" altLang="zh-TW" dirty="0" smtClean="0"/>
              <a:t>4.</a:t>
            </a:r>
            <a:r>
              <a:rPr lang="zh-TW" altLang="en-US" dirty="0" smtClean="0"/>
              <a:t>點選</a:t>
            </a:r>
            <a:r>
              <a:rPr lang="en-US" altLang="zh-TW" sz="2400" dirty="0" smtClean="0">
                <a:solidFill>
                  <a:srgbClr val="FF0000"/>
                </a:solidFill>
              </a:rPr>
              <a:t>Register</a:t>
            </a:r>
            <a:endParaRPr lang="en-US" altLang="zh-TW" dirty="0" smtClean="0">
              <a:solidFill>
                <a:srgbClr val="FF0000"/>
              </a:solidFill>
            </a:endParaRPr>
          </a:p>
          <a:p>
            <a:endParaRPr lang="en-US" altLang="zh-TW" dirty="0" smtClean="0"/>
          </a:p>
          <a:p>
            <a:r>
              <a:rPr lang="en-US" altLang="zh-TW" dirty="0" smtClean="0"/>
              <a:t>5.</a:t>
            </a:r>
            <a:r>
              <a:rPr lang="zh-TW" altLang="en-US" dirty="0" smtClean="0">
                <a:latin typeface="微軟正黑體" pitchFamily="34" charset="-120"/>
                <a:ea typeface="微軟正黑體" pitchFamily="34" charset="-120"/>
              </a:rPr>
              <a:t>至</a:t>
            </a:r>
            <a:r>
              <a:rPr lang="en-US" altLang="zh-TW" dirty="0" smtClean="0">
                <a:latin typeface="微軟正黑體" pitchFamily="34" charset="-120"/>
                <a:ea typeface="微軟正黑體" pitchFamily="34" charset="-120"/>
              </a:rPr>
              <a:t>Email</a:t>
            </a:r>
            <a:r>
              <a:rPr lang="zh-TW" altLang="en-US" dirty="0" smtClean="0">
                <a:latin typeface="微軟正黑體" pitchFamily="34" charset="-120"/>
                <a:ea typeface="微軟正黑體" pitchFamily="34" charset="-120"/>
              </a:rPr>
              <a:t>收信點選連結設定密碼</a:t>
            </a:r>
          </a:p>
          <a:p>
            <a:pPr algn="ctr"/>
            <a:endParaRPr lang="en-US" altLang="zh-TW" dirty="0" smtClean="0"/>
          </a:p>
        </p:txBody>
      </p:sp>
    </p:spTree>
    <p:extLst>
      <p:ext uri="{BB962C8B-B14F-4D97-AF65-F5344CB8AC3E}">
        <p14:creationId xmlns:p14="http://schemas.microsoft.com/office/powerpoint/2010/main" xmlns="" val="10720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個人帳號功能－登入</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4" name="Picture 2"/>
          <p:cNvPicPr>
            <a:picLocks noChangeAspect="1" noChangeArrowheads="1"/>
          </p:cNvPicPr>
          <p:nvPr/>
        </p:nvPicPr>
        <p:blipFill>
          <a:blip r:embed="rId4"/>
          <a:srcRect/>
          <a:stretch>
            <a:fillRect/>
          </a:stretch>
        </p:blipFill>
        <p:spPr bwMode="auto">
          <a:xfrm>
            <a:off x="0" y="1569660"/>
            <a:ext cx="12192000" cy="4216285"/>
          </a:xfrm>
          <a:prstGeom prst="rect">
            <a:avLst/>
          </a:prstGeom>
          <a:noFill/>
          <a:ln w="9525">
            <a:noFill/>
            <a:miter lim="800000"/>
            <a:headEnd/>
            <a:tailEnd/>
          </a:ln>
        </p:spPr>
      </p:pic>
      <p:sp>
        <p:nvSpPr>
          <p:cNvPr id="11" name="TextBox 10">
            <a:extLst>
              <a:ext uri="{FF2B5EF4-FFF2-40B4-BE49-F238E27FC236}">
                <a16:creationId xmlns:a16="http://schemas.microsoft.com/office/drawing/2014/main" xmlns="" id="{B5156545-A7A8-184C-AF58-44E9E18F290D}"/>
              </a:ext>
            </a:extLst>
          </p:cNvPr>
          <p:cNvSpPr txBox="1"/>
          <p:nvPr/>
        </p:nvSpPr>
        <p:spPr>
          <a:xfrm>
            <a:off x="10393160" y="1122363"/>
            <a:ext cx="4711775" cy="400110"/>
          </a:xfrm>
          <a:prstGeom prst="rect">
            <a:avLst/>
          </a:prstGeom>
          <a:noFill/>
        </p:spPr>
        <p:txBody>
          <a:bodyPr wrap="square" rtlCol="0">
            <a:spAutoFit/>
          </a:bodyPr>
          <a:lstStyle/>
          <a:p>
            <a:pPr marL="285750" indent="-285750"/>
            <a:r>
              <a:rPr lang="zh-TW" altLang="en-US" sz="2000" dirty="0" smtClean="0">
                <a:solidFill>
                  <a:srgbClr val="3333FF"/>
                </a:solidFill>
                <a:latin typeface="微軟正黑體" pitchFamily="34" charset="-120"/>
                <a:ea typeface="微軟正黑體" pitchFamily="34" charset="-120"/>
              </a:rPr>
              <a:t>註冊</a:t>
            </a:r>
            <a:r>
              <a:rPr lang="en-US" altLang="zh-TW" sz="2000" dirty="0" smtClean="0">
                <a:solidFill>
                  <a:srgbClr val="3333FF"/>
                </a:solidFill>
                <a:latin typeface="微軟正黑體" pitchFamily="34" charset="-120"/>
                <a:ea typeface="微軟正黑體" pitchFamily="34" charset="-120"/>
              </a:rPr>
              <a:t> / </a:t>
            </a:r>
            <a:r>
              <a:rPr lang="zh-TW" altLang="en-US" sz="2000" dirty="0" smtClean="0">
                <a:solidFill>
                  <a:srgbClr val="3333FF"/>
                </a:solidFill>
                <a:latin typeface="微軟正黑體" pitchFamily="34" charset="-120"/>
                <a:ea typeface="微軟正黑體" pitchFamily="34" charset="-120"/>
              </a:rPr>
              <a:t>登入</a:t>
            </a:r>
            <a:endParaRPr lang="en-GB" sz="1600" dirty="0">
              <a:solidFill>
                <a:srgbClr val="3333FF"/>
              </a:solidFill>
              <a:latin typeface="微軟正黑體" pitchFamily="34" charset="-120"/>
              <a:ea typeface="微軟正黑體" pitchFamily="34" charset="-120"/>
            </a:endParaRPr>
          </a:p>
        </p:txBody>
      </p:sp>
      <p:sp>
        <p:nvSpPr>
          <p:cNvPr id="15" name="直線圖說文字 1 14"/>
          <p:cNvSpPr/>
          <p:nvPr/>
        </p:nvSpPr>
        <p:spPr>
          <a:xfrm rot="10800000">
            <a:off x="9921829" y="1584027"/>
            <a:ext cx="1916384" cy="510494"/>
          </a:xfrm>
          <a:prstGeom prst="borderCallout1">
            <a:avLst>
              <a:gd name="adj1" fmla="val 101913"/>
              <a:gd name="adj2" fmla="val 93061"/>
              <a:gd name="adj3" fmla="val 154082"/>
              <a:gd name="adj4" fmla="val 7611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上箭號 17"/>
          <p:cNvSpPr/>
          <p:nvPr/>
        </p:nvSpPr>
        <p:spPr>
          <a:xfrm rot="1265258">
            <a:off x="11057788" y="2007300"/>
            <a:ext cx="439623" cy="8660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個人帳號功能－登入</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5122" name="Picture 2"/>
          <p:cNvPicPr>
            <a:picLocks noChangeAspect="1" noChangeArrowheads="1"/>
          </p:cNvPicPr>
          <p:nvPr/>
        </p:nvPicPr>
        <p:blipFill>
          <a:blip r:embed="rId4"/>
          <a:srcRect/>
          <a:stretch>
            <a:fillRect/>
          </a:stretch>
        </p:blipFill>
        <p:spPr bwMode="auto">
          <a:xfrm>
            <a:off x="554804" y="1752602"/>
            <a:ext cx="11213126" cy="3813311"/>
          </a:xfrm>
          <a:prstGeom prst="rect">
            <a:avLst/>
          </a:prstGeom>
          <a:noFill/>
          <a:ln w="9525">
            <a:solidFill>
              <a:schemeClr val="accent6">
                <a:lumMod val="75000"/>
              </a:schemeClr>
            </a:solidFill>
            <a:miter lim="800000"/>
            <a:headEnd/>
            <a:tailEnd/>
          </a:ln>
        </p:spPr>
      </p:pic>
      <p:sp>
        <p:nvSpPr>
          <p:cNvPr id="11" name="矩形 10"/>
          <p:cNvSpPr/>
          <p:nvPr/>
        </p:nvSpPr>
        <p:spPr>
          <a:xfrm>
            <a:off x="4320209" y="2133599"/>
            <a:ext cx="3763617" cy="3167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4320209" y="1948934"/>
            <a:ext cx="3763617" cy="523220"/>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TW" sz="2800" dirty="0" smtClean="0">
                <a:solidFill>
                  <a:schemeClr val="tx1"/>
                </a:solidFill>
              </a:rPr>
              <a:t>Key</a:t>
            </a:r>
            <a:r>
              <a:rPr lang="zh-TW" altLang="en-US" sz="2800" dirty="0" smtClean="0">
                <a:solidFill>
                  <a:schemeClr val="tx1"/>
                </a:solidFill>
              </a:rPr>
              <a:t>帳號密碼→登入</a:t>
            </a:r>
            <a:endParaRPr lang="zh-TW" altLang="en-US" sz="2800" dirty="0" smtClean="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107208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a:t>
            </a:r>
            <a:r>
              <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rPr>
              <a:t>Save Searches</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6146" name="Picture 2"/>
          <p:cNvPicPr>
            <a:picLocks noChangeAspect="1" noChangeArrowheads="1"/>
          </p:cNvPicPr>
          <p:nvPr/>
        </p:nvPicPr>
        <p:blipFill>
          <a:blip r:embed="rId4"/>
          <a:srcRect/>
          <a:stretch>
            <a:fillRect/>
          </a:stretch>
        </p:blipFill>
        <p:spPr bwMode="auto">
          <a:xfrm>
            <a:off x="554804" y="1391477"/>
            <a:ext cx="11160118" cy="4409247"/>
          </a:xfrm>
          <a:prstGeom prst="rect">
            <a:avLst/>
          </a:prstGeom>
          <a:noFill/>
          <a:ln w="9525">
            <a:noFill/>
            <a:miter lim="800000"/>
            <a:headEnd/>
            <a:tailEnd/>
          </a:ln>
        </p:spPr>
      </p:pic>
      <p:sp>
        <p:nvSpPr>
          <p:cNvPr id="12" name="矩形 11"/>
          <p:cNvSpPr/>
          <p:nvPr/>
        </p:nvSpPr>
        <p:spPr>
          <a:xfrm>
            <a:off x="9077738" y="1391477"/>
            <a:ext cx="1590261" cy="495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9077738" y="1148802"/>
            <a:ext cx="1590262" cy="338554"/>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zh-TW" altLang="en-US" sz="1600" dirty="0" smtClean="0">
                <a:solidFill>
                  <a:schemeClr val="tx1"/>
                </a:solidFill>
                <a:latin typeface="微軟正黑體" pitchFamily="34" charset="-120"/>
                <a:ea typeface="微軟正黑體" pitchFamily="34" charset="-120"/>
              </a:rPr>
              <a:t>儲存搜尋</a:t>
            </a:r>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a:t>
            </a:r>
            <a:r>
              <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rPr>
              <a:t> Save Searches</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12290" name="Picture 2"/>
          <p:cNvPicPr>
            <a:picLocks noChangeAspect="1" noChangeArrowheads="1"/>
          </p:cNvPicPr>
          <p:nvPr/>
        </p:nvPicPr>
        <p:blipFill>
          <a:blip r:embed="rId4"/>
          <a:srcRect/>
          <a:stretch>
            <a:fillRect/>
          </a:stretch>
        </p:blipFill>
        <p:spPr bwMode="auto">
          <a:xfrm>
            <a:off x="278296" y="1147763"/>
            <a:ext cx="11555895" cy="4562475"/>
          </a:xfrm>
          <a:prstGeom prst="rect">
            <a:avLst/>
          </a:prstGeom>
          <a:noFill/>
          <a:ln w="9525">
            <a:noFill/>
            <a:miter lim="800000"/>
            <a:headEnd/>
            <a:tailEnd/>
          </a:ln>
        </p:spPr>
      </p:pic>
      <p:sp>
        <p:nvSpPr>
          <p:cNvPr id="10" name="矩形 9"/>
          <p:cNvSpPr/>
          <p:nvPr/>
        </p:nvSpPr>
        <p:spPr>
          <a:xfrm>
            <a:off x="10389705" y="1887063"/>
            <a:ext cx="1444486" cy="495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a:t>
            </a:r>
            <a:r>
              <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rPr>
              <a:t> Save Searches</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13314" name="Picture 2"/>
          <p:cNvPicPr>
            <a:picLocks noChangeAspect="1" noChangeArrowheads="1"/>
          </p:cNvPicPr>
          <p:nvPr/>
        </p:nvPicPr>
        <p:blipFill>
          <a:blip r:embed="rId4"/>
          <a:srcRect/>
          <a:stretch>
            <a:fillRect/>
          </a:stretch>
        </p:blipFill>
        <p:spPr bwMode="auto">
          <a:xfrm>
            <a:off x="554804" y="1243013"/>
            <a:ext cx="11120361" cy="4371975"/>
          </a:xfrm>
          <a:prstGeom prst="rect">
            <a:avLst/>
          </a:prstGeom>
          <a:noFill/>
          <a:ln w="9525">
            <a:noFill/>
            <a:miter lim="800000"/>
            <a:headEnd/>
            <a:tailEnd/>
          </a:ln>
        </p:spPr>
      </p:pic>
      <p:sp>
        <p:nvSpPr>
          <p:cNvPr id="10" name="矩形 9"/>
          <p:cNvSpPr/>
          <p:nvPr/>
        </p:nvSpPr>
        <p:spPr>
          <a:xfrm>
            <a:off x="2531166" y="3611607"/>
            <a:ext cx="7288695" cy="827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C96A7DDD-922C-9D47-A546-7346386222F5}"/>
              </a:ext>
            </a:extLst>
          </p:cNvPr>
          <p:cNvPicPr>
            <a:picLocks noChangeAspect="1"/>
          </p:cNvPicPr>
          <p:nvPr/>
        </p:nvPicPr>
        <p:blipFill>
          <a:blip r:embed="rId3"/>
          <a:stretch>
            <a:fillRect/>
          </a:stretch>
        </p:blipFill>
        <p:spPr>
          <a:xfrm>
            <a:off x="0" y="0"/>
            <a:ext cx="12192000" cy="6858000"/>
          </a:xfrm>
          <a:prstGeom prst="rect">
            <a:avLst/>
          </a:prstGeom>
        </p:spPr>
      </p:pic>
      <p:sp>
        <p:nvSpPr>
          <p:cNvPr id="4099" name="Rectangle 2"/>
          <p:cNvSpPr>
            <a:spLocks noGrp="1" noChangeArrowheads="1"/>
          </p:cNvSpPr>
          <p:nvPr>
            <p:ph idx="1"/>
          </p:nvPr>
        </p:nvSpPr>
        <p:spPr>
          <a:xfrm>
            <a:off x="441434" y="2076450"/>
            <a:ext cx="7394027" cy="4781550"/>
          </a:xfrm>
          <a:extLst>
            <a:ext uri="{91240B29-F687-4F45-9708-019B960494DF}">
              <a14:hiddenLine xmlns:a14="http://schemas.microsoft.com/office/drawing/2010/main" xmlns="" w="9525">
                <a:solidFill>
                  <a:srgbClr val="000000"/>
                </a:solidFill>
                <a:round/>
                <a:headEnd/>
                <a:tailEnd/>
              </a14:hiddenLine>
            </a:ext>
          </a:extLst>
        </p:spPr>
        <p:txBody>
          <a:bodyPr>
            <a:normAutofit/>
          </a:bodyPr>
          <a:lstStyle/>
          <a:p>
            <a:pPr marL="336550" indent="-336550" algn="just">
              <a:spcBef>
                <a:spcPts val="1563"/>
              </a:spcBef>
              <a:buClr>
                <a:srgbClr val="00974D"/>
              </a:buClr>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zh-TW" altLang="en-US" sz="2400" dirty="0" smtClean="0">
                <a:solidFill>
                  <a:srgbClr val="080808"/>
                </a:solidFill>
                <a:latin typeface="微軟正黑體" panose="020B0604030504040204" pitchFamily="34" charset="-120"/>
                <a:ea typeface="微軟正黑體" panose="020B0604030504040204" pitchFamily="34" charset="-120"/>
              </a:rPr>
              <a:t>成立於</a:t>
            </a:r>
            <a:r>
              <a:rPr lang="en-US" altLang="zh-TW" sz="2400" dirty="0" smtClean="0">
                <a:solidFill>
                  <a:srgbClr val="080808"/>
                </a:solidFill>
                <a:latin typeface="微軟正黑體" panose="020B0604030504040204" pitchFamily="34" charset="-120"/>
                <a:ea typeface="微軟正黑體" panose="020B0604030504040204" pitchFamily="34" charset="-120"/>
              </a:rPr>
              <a:t>1967</a:t>
            </a:r>
            <a:r>
              <a:rPr lang="zh-TW" altLang="en-US" sz="2400" dirty="0" smtClean="0">
                <a:solidFill>
                  <a:srgbClr val="080808"/>
                </a:solidFill>
                <a:latin typeface="微軟正黑體" panose="020B0604030504040204" pitchFamily="34" charset="-120"/>
                <a:ea typeface="微軟正黑體" panose="020B0604030504040204" pitchFamily="34" charset="-120"/>
              </a:rPr>
              <a:t>年，</a:t>
            </a:r>
            <a:r>
              <a:rPr lang="zh-TW" altLang="en-US" sz="2400" dirty="0" smtClean="0"/>
              <a:t>由一群教授學者</a:t>
            </a:r>
            <a:r>
              <a:rPr lang="zh-TW" altLang="en-US" sz="2400" dirty="0" smtClean="0">
                <a:solidFill>
                  <a:srgbClr val="080808"/>
                </a:solidFill>
                <a:latin typeface="微軟正黑體" panose="020B0604030504040204" pitchFamily="34" charset="-120"/>
                <a:ea typeface="微軟正黑體" panose="020B0604030504040204" pitchFamily="34" charset="-120"/>
              </a:rPr>
              <a:t>於英國創立出版社。</a:t>
            </a:r>
            <a:endParaRPr lang="en-US" altLang="zh-TW" sz="2400" dirty="0" smtClean="0">
              <a:solidFill>
                <a:srgbClr val="080808"/>
              </a:solidFill>
              <a:latin typeface="微軟正黑體" panose="020B0604030504040204" pitchFamily="34" charset="-120"/>
              <a:ea typeface="微軟正黑體" panose="020B0604030504040204" pitchFamily="34" charset="-120"/>
            </a:endParaRPr>
          </a:p>
          <a:p>
            <a:pPr marL="336550" indent="-336550" algn="just">
              <a:spcBef>
                <a:spcPts val="1563"/>
              </a:spcBef>
              <a:buClr>
                <a:srgbClr val="00974D"/>
              </a:buClr>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zh-TW" altLang="en-US" sz="2400" dirty="0" smtClean="0">
                <a:solidFill>
                  <a:srgbClr val="080808"/>
                </a:solidFill>
                <a:latin typeface="微軟正黑體" panose="020B0604030504040204" pitchFamily="34" charset="-120"/>
                <a:ea typeface="微軟正黑體" panose="020B0604030504040204" pitchFamily="34" charset="-120"/>
              </a:rPr>
              <a:t>所有期刊均經</a:t>
            </a:r>
            <a:r>
              <a:rPr lang="zh-TW" altLang="en-US" sz="2400" dirty="0" smtClean="0">
                <a:solidFill>
                  <a:srgbClr val="FF0000"/>
                </a:solidFill>
                <a:latin typeface="微軟正黑體" panose="020B0604030504040204" pitchFamily="34" charset="-120"/>
                <a:ea typeface="微軟正黑體" panose="020B0604030504040204" pitchFamily="34" charset="-120"/>
              </a:rPr>
              <a:t>雙盲同儕審查</a:t>
            </a:r>
            <a:r>
              <a:rPr lang="zh-TW" altLang="en-US" sz="2400" dirty="0" smtClean="0">
                <a:solidFill>
                  <a:srgbClr val="080808"/>
                </a:solidFill>
                <a:latin typeface="微軟正黑體" panose="020B0604030504040204" pitchFamily="34" charset="-120"/>
                <a:ea typeface="微軟正黑體" panose="020B0604030504040204" pitchFamily="34" charset="-120"/>
              </a:rPr>
              <a:t>，由超過</a:t>
            </a:r>
            <a:r>
              <a:rPr lang="en-US" altLang="zh-TW" sz="2400" dirty="0" smtClean="0">
                <a:solidFill>
                  <a:srgbClr val="080808"/>
                </a:solidFill>
                <a:latin typeface="微軟正黑體" panose="020B0604030504040204" pitchFamily="34" charset="-120"/>
                <a:ea typeface="微軟正黑體" panose="020B0604030504040204" pitchFamily="34" charset="-120"/>
              </a:rPr>
              <a:t>15,000</a:t>
            </a:r>
            <a:r>
              <a:rPr lang="zh-TW" altLang="en-US" sz="2400" dirty="0" smtClean="0">
                <a:solidFill>
                  <a:srgbClr val="080808"/>
                </a:solidFill>
                <a:latin typeface="微軟正黑體" panose="020B0604030504040204" pitchFamily="34" charset="-120"/>
                <a:ea typeface="微軟正黑體" panose="020B0604030504040204" pitchFamily="34" charset="-120"/>
              </a:rPr>
              <a:t>名編輯委員會成員支持。</a:t>
            </a:r>
          </a:p>
          <a:p>
            <a:pPr marL="336550" indent="-336550" algn="just">
              <a:spcBef>
                <a:spcPts val="1563"/>
              </a:spcBef>
              <a:buClr>
                <a:srgbClr val="00974D"/>
              </a:buClr>
              <a:buFont typeface="Wingdings" pitchFamily="2" charset="2"/>
              <a:buChar char="Ø"/>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altLang="zh-TW" sz="2400" b="1" dirty="0" smtClean="0">
                <a:solidFill>
                  <a:srgbClr val="3333FF"/>
                </a:solidFill>
                <a:latin typeface="微軟正黑體" panose="020B0604030504040204" pitchFamily="34" charset="-120"/>
                <a:ea typeface="微軟正黑體" panose="020B0604030504040204" pitchFamily="34" charset="-120"/>
              </a:rPr>
              <a:t>Journals</a:t>
            </a:r>
            <a:r>
              <a:rPr lang="zh-TW" altLang="en-US" sz="2400" b="1" dirty="0" smtClean="0">
                <a:solidFill>
                  <a:srgbClr val="3333FF"/>
                </a:solidFill>
                <a:latin typeface="微軟正黑體" panose="020B0604030504040204" pitchFamily="34" charset="-120"/>
                <a:ea typeface="微軟正黑體" panose="020B0604030504040204" pitchFamily="34" charset="-120"/>
              </a:rPr>
              <a:t>－</a:t>
            </a:r>
            <a:r>
              <a:rPr lang="zh-TW" altLang="en-US" sz="2400" dirty="0" smtClean="0">
                <a:solidFill>
                  <a:srgbClr val="080808"/>
                </a:solidFill>
                <a:latin typeface="微軟正黑體" panose="020B0604030504040204" pitchFamily="34" charset="-120"/>
                <a:ea typeface="微軟正黑體" panose="020B0604030504040204" pitchFamily="34" charset="-120"/>
              </a:rPr>
              <a:t>出版</a:t>
            </a:r>
            <a:r>
              <a:rPr lang="en-US" altLang="zh-TW" sz="2400" dirty="0" smtClean="0">
                <a:solidFill>
                  <a:srgbClr val="080808"/>
                </a:solidFill>
                <a:latin typeface="微軟正黑體" panose="020B0604030504040204" pitchFamily="34" charset="-120"/>
                <a:ea typeface="微軟正黑體" panose="020B0604030504040204" pitchFamily="34" charset="-120"/>
              </a:rPr>
              <a:t>300</a:t>
            </a:r>
            <a:r>
              <a:rPr lang="zh-TW" altLang="en-US" sz="2400" dirty="0" smtClean="0">
                <a:solidFill>
                  <a:srgbClr val="080808"/>
                </a:solidFill>
                <a:latin typeface="微軟正黑體" panose="020B0604030504040204" pitchFamily="34" charset="-120"/>
                <a:ea typeface="微軟正黑體" panose="020B0604030504040204" pitchFamily="34" charset="-120"/>
              </a:rPr>
              <a:t>多種期刊，來自</a:t>
            </a:r>
            <a:r>
              <a:rPr lang="en-US" altLang="zh-TW" sz="2400" dirty="0" smtClean="0">
                <a:solidFill>
                  <a:srgbClr val="080808"/>
                </a:solidFill>
                <a:latin typeface="微軟正黑體" panose="020B0604030504040204" pitchFamily="34" charset="-120"/>
                <a:ea typeface="微軟正黑體" panose="020B0604030504040204" pitchFamily="34" charset="-120"/>
              </a:rPr>
              <a:t>140</a:t>
            </a:r>
            <a:r>
              <a:rPr lang="zh-TW" altLang="en-US" sz="2400" dirty="0" smtClean="0">
                <a:solidFill>
                  <a:srgbClr val="080808"/>
                </a:solidFill>
                <a:latin typeface="微軟正黑體" panose="020B0604030504040204" pitchFamily="34" charset="-120"/>
                <a:ea typeface="微軟正黑體" panose="020B0604030504040204" pitchFamily="34" charset="-120"/>
              </a:rPr>
              <a:t>多個國家的 </a:t>
            </a:r>
            <a:r>
              <a:rPr lang="en-US" altLang="zh-TW" sz="2400" dirty="0" smtClean="0">
                <a:solidFill>
                  <a:srgbClr val="080808"/>
                </a:solidFill>
                <a:latin typeface="微軟正黑體" panose="020B0604030504040204" pitchFamily="34" charset="-120"/>
                <a:ea typeface="微軟正黑體" panose="020B0604030504040204" pitchFamily="34" charset="-120"/>
              </a:rPr>
              <a:t>58,000 </a:t>
            </a:r>
            <a:r>
              <a:rPr lang="zh-TW" altLang="en-US" sz="2400" dirty="0" smtClean="0">
                <a:solidFill>
                  <a:srgbClr val="080808"/>
                </a:solidFill>
                <a:latin typeface="微軟正黑體" panose="020B0604030504040204" pitchFamily="34" charset="-120"/>
                <a:ea typeface="微軟正黑體" panose="020B0604030504040204" pitchFamily="34" charset="-120"/>
              </a:rPr>
              <a:t>多名專家的出版著作。</a:t>
            </a:r>
          </a:p>
          <a:p>
            <a:pPr marL="336550" indent="-336550" algn="just">
              <a:spcBef>
                <a:spcPts val="1563"/>
              </a:spcBef>
              <a:buClr>
                <a:srgbClr val="00974D"/>
              </a:buClr>
              <a:buFont typeface="Wingdings" pitchFamily="2" charset="2"/>
              <a:buChar char="Ø"/>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altLang="zh-TW" sz="2400" b="1" dirty="0" err="1" smtClean="0">
                <a:solidFill>
                  <a:srgbClr val="3333FF"/>
                </a:solidFill>
                <a:latin typeface="微軟正黑體" panose="020B0604030504040204" pitchFamily="34" charset="-120"/>
                <a:ea typeface="微軟正黑體" panose="020B0604030504040204" pitchFamily="34" charset="-120"/>
              </a:rPr>
              <a:t>Ebooks</a:t>
            </a:r>
            <a:r>
              <a:rPr lang="zh-TW" altLang="en-US" sz="2400" b="1" dirty="0" smtClean="0">
                <a:solidFill>
                  <a:srgbClr val="3333FF"/>
                </a:solidFill>
                <a:latin typeface="微軟正黑體" panose="020B0604030504040204" pitchFamily="34" charset="-120"/>
                <a:ea typeface="微軟正黑體" panose="020B0604030504040204" pitchFamily="34" charset="-120"/>
              </a:rPr>
              <a:t>－</a:t>
            </a:r>
            <a:r>
              <a:rPr lang="zh-TW" altLang="en-US" sz="2400" dirty="0" smtClean="0">
                <a:solidFill>
                  <a:srgbClr val="080808"/>
                </a:solidFill>
                <a:latin typeface="微軟正黑體" panose="020B0604030504040204" pitchFamily="34" charset="-120"/>
                <a:ea typeface="微軟正黑體" panose="020B0604030504040204" pitchFamily="34" charset="-120"/>
              </a:rPr>
              <a:t>出版</a:t>
            </a:r>
            <a:r>
              <a:rPr lang="en-US" altLang="zh-TW" sz="2400" dirty="0" smtClean="0">
                <a:solidFill>
                  <a:srgbClr val="080808"/>
                </a:solidFill>
                <a:latin typeface="微軟正黑體" panose="020B0604030504040204" pitchFamily="34" charset="-120"/>
                <a:ea typeface="微軟正黑體" panose="020B0604030504040204" pitchFamily="34" charset="-120"/>
              </a:rPr>
              <a:t>2,500</a:t>
            </a:r>
            <a:r>
              <a:rPr lang="zh-TW" altLang="en-US" sz="2400" dirty="0" smtClean="0">
                <a:solidFill>
                  <a:srgbClr val="080808"/>
                </a:solidFill>
                <a:latin typeface="微軟正黑體" panose="020B0604030504040204" pitchFamily="34" charset="-120"/>
                <a:ea typeface="微軟正黑體" panose="020B0604030504040204" pitchFamily="34" charset="-120"/>
              </a:rPr>
              <a:t>多種電子書，來自</a:t>
            </a:r>
            <a:r>
              <a:rPr lang="en-US" altLang="zh-TW" sz="2400" dirty="0" smtClean="0">
                <a:solidFill>
                  <a:srgbClr val="080808"/>
                </a:solidFill>
                <a:latin typeface="微軟正黑體" panose="020B0604030504040204" pitchFamily="34" charset="-120"/>
                <a:ea typeface="微軟正黑體" panose="020B0604030504040204" pitchFamily="34" charset="-120"/>
              </a:rPr>
              <a:t>150</a:t>
            </a:r>
            <a:r>
              <a:rPr lang="zh-TW" altLang="en-US" sz="2400" dirty="0" smtClean="0">
                <a:solidFill>
                  <a:srgbClr val="080808"/>
                </a:solidFill>
                <a:latin typeface="微軟正黑體" panose="020B0604030504040204" pitchFamily="34" charset="-120"/>
                <a:ea typeface="微軟正黑體" panose="020B0604030504040204" pitchFamily="34" charset="-120"/>
              </a:rPr>
              <a:t>多個國家</a:t>
            </a:r>
            <a:r>
              <a:rPr lang="en-US" altLang="zh-TW" sz="2400" dirty="0" smtClean="0">
                <a:solidFill>
                  <a:srgbClr val="080808"/>
                </a:solidFill>
                <a:latin typeface="微軟正黑體" panose="020B0604030504040204" pitchFamily="34" charset="-120"/>
                <a:ea typeface="微軟正黑體" panose="020B0604030504040204" pitchFamily="34" charset="-120"/>
              </a:rPr>
              <a:t>/</a:t>
            </a:r>
            <a:r>
              <a:rPr lang="zh-TW" altLang="en-US" sz="2400" dirty="0" smtClean="0">
                <a:solidFill>
                  <a:srgbClr val="080808"/>
                </a:solidFill>
                <a:latin typeface="微軟正黑體" panose="020B0604030504040204" pitchFamily="34" charset="-120"/>
                <a:ea typeface="微軟正黑體" panose="020B0604030504040204" pitchFamily="34" charset="-120"/>
              </a:rPr>
              <a:t>地區的</a:t>
            </a:r>
            <a:r>
              <a:rPr lang="zh-TW" altLang="en-US" sz="2400" dirty="0" smtClean="0"/>
              <a:t>著名學者和行業領袖撰寫</a:t>
            </a:r>
            <a:r>
              <a:rPr lang="zh-TW" altLang="en-US" sz="2400" dirty="0" smtClean="0">
                <a:solidFill>
                  <a:srgbClr val="080808"/>
                </a:solidFill>
                <a:latin typeface="微軟正黑體" panose="020B0604030504040204" pitchFamily="34" charset="-120"/>
                <a:ea typeface="微軟正黑體" panose="020B0604030504040204" pitchFamily="34" charset="-120"/>
              </a:rPr>
              <a:t>。</a:t>
            </a:r>
            <a:endParaRPr lang="en-GB" altLang="en-US" sz="2400" dirty="0">
              <a:solidFill>
                <a:srgbClr val="080808"/>
              </a:solidFill>
              <a:latin typeface="微軟正黑體" panose="020B0604030504040204" pitchFamily="34" charset="-120"/>
              <a:ea typeface="微軟正黑體" panose="020B0604030504040204" pitchFamily="34" charset="-120"/>
            </a:endParaRPr>
          </a:p>
        </p:txBody>
      </p:sp>
      <p:sp>
        <p:nvSpPr>
          <p:cNvPr id="4098" name="Rectangle 1"/>
          <p:cNvSpPr>
            <a:spLocks noGrp="1" noChangeArrowheads="1"/>
          </p:cNvSpPr>
          <p:nvPr>
            <p:ph type="title"/>
          </p:nvPr>
        </p:nvSpPr>
        <p:spPr>
          <a:xfrm>
            <a:off x="945931" y="246062"/>
            <a:ext cx="10387087" cy="1143000"/>
          </a:xfrm>
          <a:extLst>
            <a:ext uri="{91240B29-F687-4F45-9708-019B960494DF}">
              <a14:hiddenLine xmlns:a14="http://schemas.microsoft.com/office/drawing/2010/main" xmlns="" w="9525">
                <a:solidFill>
                  <a:srgbClr val="000000"/>
                </a:solidFill>
                <a:round/>
                <a:headEnd/>
                <a:tailEnd/>
              </a14:hiddenLine>
            </a:ext>
          </a:extLst>
        </p:spPr>
        <p:txBody>
          <a:bodyPr anchor="t">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800" dirty="0">
                <a:solidFill>
                  <a:srgbClr val="007178"/>
                </a:solidFill>
                <a:latin typeface="微軟正黑體" pitchFamily="34" charset="-120"/>
              </a:rPr>
              <a:t>Emerald Group </a:t>
            </a:r>
            <a:r>
              <a:rPr lang="en-GB" altLang="en-US" sz="4800" dirty="0" smtClean="0">
                <a:solidFill>
                  <a:srgbClr val="007178"/>
                </a:solidFill>
                <a:latin typeface="微軟正黑體" pitchFamily="34" charset="-120"/>
              </a:rPr>
              <a:t>Publishing</a:t>
            </a:r>
            <a:endParaRPr lang="en-GB" altLang="en-US" sz="4800" dirty="0">
              <a:solidFill>
                <a:srgbClr val="007178"/>
              </a:solidFill>
              <a:latin typeface="微軟正黑體" pitchFamily="34" charset="-120"/>
            </a:endParaRPr>
          </a:p>
        </p:txBody>
      </p:sp>
      <p:pic>
        <p:nvPicPr>
          <p:cNvPr id="5" name="Content Placeholder 2"/>
          <p:cNvPicPr>
            <a:picLocks noChangeAspect="1"/>
          </p:cNvPicPr>
          <p:nvPr/>
        </p:nvPicPr>
        <p:blipFill>
          <a:blip r:embed="rId4"/>
          <a:srcRect l="5014" t="7796" r="11263"/>
          <a:stretch>
            <a:fillRect/>
          </a:stretch>
        </p:blipFill>
        <p:spPr bwMode="auto">
          <a:xfrm>
            <a:off x="8625993" y="1247474"/>
            <a:ext cx="3003359" cy="443289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039628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個人帳號功能－</a:t>
            </a:r>
            <a:r>
              <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rPr>
              <a:t> Save Searches</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14338" name="Picture 2"/>
          <p:cNvPicPr>
            <a:picLocks noChangeAspect="1" noChangeArrowheads="1"/>
          </p:cNvPicPr>
          <p:nvPr/>
        </p:nvPicPr>
        <p:blipFill>
          <a:blip r:embed="rId4"/>
          <a:srcRect/>
          <a:stretch>
            <a:fillRect/>
          </a:stretch>
        </p:blipFill>
        <p:spPr bwMode="auto">
          <a:xfrm>
            <a:off x="235527" y="1258932"/>
            <a:ext cx="11744438" cy="4412998"/>
          </a:xfrm>
          <a:prstGeom prst="rect">
            <a:avLst/>
          </a:prstGeom>
          <a:noFill/>
          <a:ln w="3175">
            <a:solidFill>
              <a:schemeClr val="accent6"/>
            </a:solidFill>
            <a:miter lim="800000"/>
            <a:headEnd/>
            <a:tailEnd/>
          </a:ln>
        </p:spPr>
      </p:pic>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2"/>
          <a:stretch>
            <a:fillRect/>
          </a:stretch>
        </p:blipFill>
        <p:spPr>
          <a:xfrm>
            <a:off x="0" y="0"/>
            <a:ext cx="12192000" cy="6858000"/>
          </a:xfrm>
          <a:prstGeom prst="rect">
            <a:avLst/>
          </a:prstGeom>
        </p:spPr>
      </p:pic>
      <p:sp>
        <p:nvSpPr>
          <p:cNvPr id="7" name="Subtitle 2">
            <a:extLst>
              <a:ext uri="{FF2B5EF4-FFF2-40B4-BE49-F238E27FC236}">
                <a16:creationId xmlns:a16="http://schemas.microsoft.com/office/drawing/2014/main" xmlns="" id="{EC26EA36-C769-2D4D-898A-0AE6E60F267A}"/>
              </a:ext>
            </a:extLst>
          </p:cNvPr>
          <p:cNvSpPr txBox="1">
            <a:spLocks/>
          </p:cNvSpPr>
          <p:nvPr/>
        </p:nvSpPr>
        <p:spPr>
          <a:xfrm>
            <a:off x="554803" y="1388146"/>
            <a:ext cx="11113735" cy="4354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pPr>
            <a:endParaRPr lang="en-US" sz="1600" dirty="0">
              <a:solidFill>
                <a:schemeClr val="bg2">
                  <a:lumMod val="50000"/>
                </a:schemeClr>
              </a:solidFill>
              <a:latin typeface="Verdana" charset="0"/>
              <a:ea typeface="Verdana" charset="0"/>
              <a:cs typeface="Verdana" charset="0"/>
            </a:endParaRPr>
          </a:p>
          <a:p>
            <a:pPr algn="l">
              <a:lnSpc>
                <a:spcPct val="100000"/>
              </a:lnSpc>
            </a:pPr>
            <a:endParaRPr lang="en-US" sz="1600" dirty="0">
              <a:solidFill>
                <a:schemeClr val="bg2">
                  <a:lumMod val="50000"/>
                </a:schemeClr>
              </a:solidFill>
              <a:latin typeface="Verdana" charset="0"/>
              <a:ea typeface="Verdana" charset="0"/>
              <a:cs typeface="Verdana" charset="0"/>
            </a:endParaRPr>
          </a:p>
        </p:txBody>
      </p:sp>
      <p:pic>
        <p:nvPicPr>
          <p:cNvPr id="16386" name="Picture 2" descr="C:\Users\nb067\NB038\行政表單\圖庫\kakuseiki_businesswoman_smile.png"/>
          <p:cNvPicPr>
            <a:picLocks noChangeAspect="1" noChangeArrowheads="1"/>
          </p:cNvPicPr>
          <p:nvPr/>
        </p:nvPicPr>
        <p:blipFill>
          <a:blip r:embed="rId3"/>
          <a:srcRect/>
          <a:stretch>
            <a:fillRect/>
          </a:stretch>
        </p:blipFill>
        <p:spPr bwMode="auto">
          <a:xfrm>
            <a:off x="2150993" y="514082"/>
            <a:ext cx="2381249" cy="2381249"/>
          </a:xfrm>
          <a:prstGeom prst="rect">
            <a:avLst/>
          </a:prstGeom>
          <a:noFill/>
        </p:spPr>
      </p:pic>
      <p:sp>
        <p:nvSpPr>
          <p:cNvPr id="11" name="TextBox 10">
            <a:extLst>
              <a:ext uri="{FF2B5EF4-FFF2-40B4-BE49-F238E27FC236}">
                <a16:creationId xmlns:a16="http://schemas.microsoft.com/office/drawing/2014/main" xmlns="" id="{78737E71-74C6-4DF4-A057-26FC29EB2A37}"/>
              </a:ext>
            </a:extLst>
          </p:cNvPr>
          <p:cNvSpPr txBox="1"/>
          <p:nvPr/>
        </p:nvSpPr>
        <p:spPr>
          <a:xfrm>
            <a:off x="114278" y="2038081"/>
            <a:ext cx="4582274" cy="1384995"/>
          </a:xfrm>
          <a:prstGeom prst="rect">
            <a:avLst/>
          </a:prstGeom>
          <a:noFill/>
        </p:spPr>
        <p:txBody>
          <a:bodyPr wrap="square" rtlCol="0">
            <a:spAutoFit/>
          </a:bodyPr>
          <a:lstStyle/>
          <a:p>
            <a:pPr marL="285750" indent="-285750"/>
            <a:endParaRPr lang="en-GB" sz="1600" dirty="0">
              <a:latin typeface="微軟正黑體" pitchFamily="34" charset="-120"/>
              <a:ea typeface="微軟正黑體" pitchFamily="34" charset="-120"/>
            </a:endParaRPr>
          </a:p>
          <a:p>
            <a:pPr>
              <a:buFont typeface="Wingdings" pitchFamily="2" charset="2"/>
              <a:buChar char="Ø"/>
            </a:pPr>
            <a:endParaRPr lang="en-GB" sz="1600" dirty="0">
              <a:latin typeface="微軟正黑體" pitchFamily="34" charset="-120"/>
              <a:ea typeface="微軟正黑體" pitchFamily="34" charset="-120"/>
            </a:endParaRPr>
          </a:p>
          <a:p>
            <a:pPr marL="285750" indent="-285750">
              <a:buFont typeface="Wingdings" pitchFamily="2" charset="2"/>
              <a:buChar char="Ø"/>
            </a:pPr>
            <a:endParaRPr lang="en-GB" sz="1600" dirty="0">
              <a:latin typeface="微軟正黑體" pitchFamily="34" charset="-120"/>
              <a:ea typeface="微軟正黑體" pitchFamily="34" charset="-120"/>
            </a:endParaRPr>
          </a:p>
          <a:p>
            <a:pPr lvl="1">
              <a:buFont typeface="Wingdings" pitchFamily="2" charset="2"/>
              <a:buChar char="Ø"/>
            </a:pPr>
            <a:endParaRPr lang="en-GB" dirty="0">
              <a:latin typeface="微軟正黑體" pitchFamily="34" charset="-120"/>
              <a:ea typeface="微軟正黑體" pitchFamily="34" charset="-120"/>
            </a:endParaRPr>
          </a:p>
          <a:p>
            <a:pPr marL="742950" lvl="1" indent="-285750">
              <a:buFont typeface="Wingdings" pitchFamily="2" charset="2"/>
              <a:buChar char="Ø"/>
            </a:pPr>
            <a:endParaRPr lang="en-GB" dirty="0">
              <a:latin typeface="微軟正黑體" pitchFamily="34" charset="-120"/>
              <a:ea typeface="微軟正黑體" pitchFamily="34" charset="-120"/>
            </a:endParaRPr>
          </a:p>
        </p:txBody>
      </p:sp>
      <p:sp>
        <p:nvSpPr>
          <p:cNvPr id="6" name="Title 1">
            <a:extLst>
              <a:ext uri="{FF2B5EF4-FFF2-40B4-BE49-F238E27FC236}">
                <a16:creationId xmlns:a16="http://schemas.microsoft.com/office/drawing/2014/main" xmlns="" id="{9750D0E1-2FDC-D548-8251-F891692A5740}"/>
              </a:ext>
            </a:extLst>
          </p:cNvPr>
          <p:cNvSpPr txBox="1">
            <a:spLocks/>
          </p:cNvSpPr>
          <p:nvPr/>
        </p:nvSpPr>
        <p:spPr>
          <a:xfrm>
            <a:off x="2317531" y="2584173"/>
            <a:ext cx="7693571" cy="1550721"/>
          </a:xfrm>
          <a:prstGeom prst="rect">
            <a:avLst/>
          </a:prstGeom>
          <a:solidFill>
            <a:srgbClr val="009999"/>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800" dirty="0" smtClean="0">
                <a:solidFill>
                  <a:schemeClr val="bg1"/>
                </a:solidFill>
              </a:rPr>
              <a:t>互動猜題遊戲</a:t>
            </a:r>
            <a:endParaRPr lang="en-GB" altLang="en-US" sz="96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2774353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2"/>
          <a:stretch>
            <a:fillRect/>
          </a:stretch>
        </p:blipFill>
        <p:spPr>
          <a:xfrm>
            <a:off x="0" y="0"/>
            <a:ext cx="12192000" cy="6858000"/>
          </a:xfrm>
          <a:prstGeom prst="rect">
            <a:avLst/>
          </a:prstGeom>
        </p:spPr>
      </p:pic>
      <p:sp>
        <p:nvSpPr>
          <p:cNvPr id="7" name="Subtitle 2">
            <a:extLst>
              <a:ext uri="{FF2B5EF4-FFF2-40B4-BE49-F238E27FC236}">
                <a16:creationId xmlns:a16="http://schemas.microsoft.com/office/drawing/2014/main" xmlns="" id="{EC26EA36-C769-2D4D-898A-0AE6E60F267A}"/>
              </a:ext>
            </a:extLst>
          </p:cNvPr>
          <p:cNvSpPr txBox="1">
            <a:spLocks/>
          </p:cNvSpPr>
          <p:nvPr/>
        </p:nvSpPr>
        <p:spPr>
          <a:xfrm>
            <a:off x="554803" y="1388146"/>
            <a:ext cx="11113735" cy="4354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pPr>
            <a:endParaRPr lang="en-US" sz="1600" dirty="0">
              <a:solidFill>
                <a:schemeClr val="bg2">
                  <a:lumMod val="50000"/>
                </a:schemeClr>
              </a:solidFill>
              <a:latin typeface="Verdana" charset="0"/>
              <a:ea typeface="Verdana" charset="0"/>
              <a:cs typeface="Verdana" charset="0"/>
            </a:endParaRPr>
          </a:p>
          <a:p>
            <a:pPr algn="l">
              <a:lnSpc>
                <a:spcPct val="100000"/>
              </a:lnSpc>
            </a:pPr>
            <a:endParaRPr lang="en-US" sz="1600" dirty="0">
              <a:solidFill>
                <a:schemeClr val="bg2">
                  <a:lumMod val="50000"/>
                </a:schemeClr>
              </a:solidFill>
              <a:latin typeface="Verdana" charset="0"/>
              <a:ea typeface="Verdana" charset="0"/>
              <a:cs typeface="Verdana" charset="0"/>
            </a:endParaRPr>
          </a:p>
        </p:txBody>
      </p:sp>
      <p:pic>
        <p:nvPicPr>
          <p:cNvPr id="16386" name="Picture 2" descr="C:\Users\nb067\NB038\行政表單\圖庫\kakuseiki_businesswoman_smile.png"/>
          <p:cNvPicPr>
            <a:picLocks noChangeAspect="1" noChangeArrowheads="1"/>
          </p:cNvPicPr>
          <p:nvPr/>
        </p:nvPicPr>
        <p:blipFill>
          <a:blip r:embed="rId3"/>
          <a:srcRect/>
          <a:stretch>
            <a:fillRect/>
          </a:stretch>
        </p:blipFill>
        <p:spPr bwMode="auto">
          <a:xfrm>
            <a:off x="299809" y="1752602"/>
            <a:ext cx="2165096" cy="2165096"/>
          </a:xfrm>
          <a:prstGeom prst="rect">
            <a:avLst/>
          </a:prstGeom>
          <a:noFill/>
        </p:spPr>
      </p:pic>
      <p:sp>
        <p:nvSpPr>
          <p:cNvPr id="11" name="TextBox 10">
            <a:extLst>
              <a:ext uri="{FF2B5EF4-FFF2-40B4-BE49-F238E27FC236}">
                <a16:creationId xmlns:a16="http://schemas.microsoft.com/office/drawing/2014/main" xmlns="" id="{78737E71-74C6-4DF4-A057-26FC29EB2A37}"/>
              </a:ext>
            </a:extLst>
          </p:cNvPr>
          <p:cNvSpPr txBox="1"/>
          <p:nvPr/>
        </p:nvSpPr>
        <p:spPr>
          <a:xfrm>
            <a:off x="114278" y="2038081"/>
            <a:ext cx="4582274" cy="1384995"/>
          </a:xfrm>
          <a:prstGeom prst="rect">
            <a:avLst/>
          </a:prstGeom>
          <a:noFill/>
        </p:spPr>
        <p:txBody>
          <a:bodyPr wrap="square" rtlCol="0">
            <a:spAutoFit/>
          </a:bodyPr>
          <a:lstStyle/>
          <a:p>
            <a:pPr marL="285750" indent="-285750"/>
            <a:endParaRPr lang="en-GB" sz="1600" dirty="0">
              <a:latin typeface="微軟正黑體" pitchFamily="34" charset="-120"/>
              <a:ea typeface="微軟正黑體" pitchFamily="34" charset="-120"/>
            </a:endParaRPr>
          </a:p>
          <a:p>
            <a:pPr>
              <a:buFont typeface="Wingdings" pitchFamily="2" charset="2"/>
              <a:buChar char="Ø"/>
            </a:pPr>
            <a:endParaRPr lang="en-GB" sz="1600" dirty="0">
              <a:latin typeface="微軟正黑體" pitchFamily="34" charset="-120"/>
              <a:ea typeface="微軟正黑體" pitchFamily="34" charset="-120"/>
            </a:endParaRPr>
          </a:p>
          <a:p>
            <a:pPr marL="285750" indent="-285750">
              <a:buFont typeface="Wingdings" pitchFamily="2" charset="2"/>
              <a:buChar char="Ø"/>
            </a:pPr>
            <a:endParaRPr lang="en-GB" sz="1600" dirty="0">
              <a:latin typeface="微軟正黑體" pitchFamily="34" charset="-120"/>
              <a:ea typeface="微軟正黑體" pitchFamily="34" charset="-120"/>
            </a:endParaRPr>
          </a:p>
          <a:p>
            <a:pPr lvl="1">
              <a:buFont typeface="Wingdings" pitchFamily="2" charset="2"/>
              <a:buChar char="Ø"/>
            </a:pPr>
            <a:endParaRPr lang="en-GB" dirty="0">
              <a:latin typeface="微軟正黑體" pitchFamily="34" charset="-120"/>
              <a:ea typeface="微軟正黑體" pitchFamily="34" charset="-120"/>
            </a:endParaRPr>
          </a:p>
          <a:p>
            <a:pPr marL="742950" lvl="1" indent="-285750">
              <a:buFont typeface="Wingdings" pitchFamily="2" charset="2"/>
              <a:buChar char="Ø"/>
            </a:pPr>
            <a:endParaRPr lang="en-GB" dirty="0">
              <a:latin typeface="微軟正黑體" pitchFamily="34" charset="-120"/>
              <a:ea typeface="微軟正黑體" pitchFamily="34" charset="-120"/>
            </a:endParaRPr>
          </a:p>
        </p:txBody>
      </p:sp>
      <p:sp>
        <p:nvSpPr>
          <p:cNvPr id="9" name="矩形 8"/>
          <p:cNvSpPr/>
          <p:nvPr/>
        </p:nvSpPr>
        <p:spPr>
          <a:xfrm>
            <a:off x="554803" y="557149"/>
            <a:ext cx="3877985" cy="830997"/>
          </a:xfrm>
          <a:prstGeom prst="rect">
            <a:avLst/>
          </a:prstGeom>
        </p:spPr>
        <p:txBody>
          <a:bodyPr wrap="none">
            <a:spAutoFit/>
          </a:bodyPr>
          <a:lstStyle/>
          <a:p>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互動猜題遊戲</a:t>
            </a:r>
            <a:endParaRPr lang="zh-TW" altLang="en-US" sz="4800" dirty="0"/>
          </a:p>
        </p:txBody>
      </p:sp>
      <p:sp>
        <p:nvSpPr>
          <p:cNvPr id="12" name="雲朵形圖說文字 11"/>
          <p:cNvSpPr/>
          <p:nvPr/>
        </p:nvSpPr>
        <p:spPr>
          <a:xfrm>
            <a:off x="3291822" y="1527361"/>
            <a:ext cx="8376716" cy="3283950"/>
          </a:xfrm>
          <a:prstGeom prst="cloudCallout">
            <a:avLst>
              <a:gd name="adj1" fmla="val -55171"/>
              <a:gd name="adj2" fmla="val -2566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 name="文字方塊 12"/>
          <p:cNvSpPr txBox="1"/>
          <p:nvPr/>
        </p:nvSpPr>
        <p:spPr>
          <a:xfrm>
            <a:off x="4432788" y="2594259"/>
            <a:ext cx="6261716" cy="1323439"/>
          </a:xfrm>
          <a:prstGeom prst="rect">
            <a:avLst/>
          </a:prstGeom>
          <a:noFill/>
        </p:spPr>
        <p:txBody>
          <a:bodyPr wrap="square" rtlCol="0">
            <a:spAutoFit/>
          </a:bodyPr>
          <a:lstStyle/>
          <a:p>
            <a:r>
              <a:rPr lang="zh-TW" altLang="en-US" sz="3600" dirty="0" smtClean="0">
                <a:solidFill>
                  <a:schemeClr val="bg1"/>
                </a:solidFill>
                <a:latin typeface="微軟正黑體" pitchFamily="34" charset="-120"/>
                <a:ea typeface="微軟正黑體" pitchFamily="34" charset="-120"/>
              </a:rPr>
              <a:t>從</a:t>
            </a:r>
            <a:r>
              <a:rPr lang="en-US" altLang="zh-TW" sz="3600" dirty="0" smtClean="0">
                <a:solidFill>
                  <a:schemeClr val="bg1"/>
                </a:solidFill>
                <a:latin typeface="微軟正黑體" pitchFamily="34" charset="-120"/>
                <a:ea typeface="微軟正黑體" pitchFamily="34" charset="-120"/>
              </a:rPr>
              <a:t>Emerald </a:t>
            </a:r>
            <a:r>
              <a:rPr lang="zh-TW" altLang="en-US" sz="3600" dirty="0" smtClean="0">
                <a:solidFill>
                  <a:schemeClr val="bg1"/>
                </a:solidFill>
                <a:latin typeface="微軟正黑體" pitchFamily="34" charset="-120"/>
                <a:ea typeface="微軟正黑體" pitchFamily="34" charset="-120"/>
              </a:rPr>
              <a:t>平台，哪裡可以找到</a:t>
            </a:r>
            <a:r>
              <a:rPr lang="zh-TW" altLang="en-US" sz="4400" b="1" u="sng" dirty="0" smtClean="0">
                <a:solidFill>
                  <a:schemeClr val="bg1"/>
                </a:solidFill>
                <a:latin typeface="微軟正黑體" pitchFamily="34" charset="-120"/>
                <a:ea typeface="微軟正黑體" pitchFamily="34" charset="-120"/>
              </a:rPr>
              <a:t>學校訂購內容</a:t>
            </a:r>
            <a:r>
              <a:rPr lang="zh-TW" altLang="en-US" sz="3600" dirty="0" smtClean="0">
                <a:solidFill>
                  <a:schemeClr val="bg1"/>
                </a:solidFill>
                <a:latin typeface="微軟正黑體" pitchFamily="34" charset="-120"/>
                <a:ea typeface="微軟正黑體" pitchFamily="34" charset="-120"/>
              </a:rPr>
              <a:t>的資源</a:t>
            </a:r>
            <a:endParaRPr lang="zh-TW" altLang="en-US" sz="36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2774353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pic>
        <p:nvPicPr>
          <p:cNvPr id="8195" name="Picture 3"/>
          <p:cNvPicPr>
            <a:picLocks noChangeAspect="1" noChangeArrowheads="1"/>
          </p:cNvPicPr>
          <p:nvPr/>
        </p:nvPicPr>
        <p:blipFill>
          <a:blip r:embed="rId4"/>
          <a:srcRect/>
          <a:stretch>
            <a:fillRect/>
          </a:stretch>
        </p:blipFill>
        <p:spPr bwMode="auto">
          <a:xfrm>
            <a:off x="0" y="1511344"/>
            <a:ext cx="12191999" cy="4200525"/>
          </a:xfrm>
          <a:prstGeom prst="rect">
            <a:avLst/>
          </a:prstGeom>
          <a:noFill/>
          <a:ln w="9525">
            <a:noFill/>
            <a:miter lim="800000"/>
            <a:headEnd/>
            <a:tailEnd/>
          </a:ln>
        </p:spPr>
      </p:pic>
      <p:sp>
        <p:nvSpPr>
          <p:cNvPr id="18" name="TextBox 10">
            <a:extLst>
              <a:ext uri="{FF2B5EF4-FFF2-40B4-BE49-F238E27FC236}">
                <a16:creationId xmlns:a16="http://schemas.microsoft.com/office/drawing/2014/main" xmlns="" id="{B5156545-A7A8-184C-AF58-44E9E18F290D}"/>
              </a:ext>
            </a:extLst>
          </p:cNvPr>
          <p:cNvSpPr txBox="1"/>
          <p:nvPr/>
        </p:nvSpPr>
        <p:spPr>
          <a:xfrm>
            <a:off x="2390658" y="3811662"/>
            <a:ext cx="405551" cy="400110"/>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zh-TW" sz="2000" dirty="0" smtClean="0">
                <a:solidFill>
                  <a:schemeClr val="tx1"/>
                </a:solidFill>
                <a:latin typeface="微軟正黑體" pitchFamily="34" charset="-120"/>
                <a:ea typeface="微軟正黑體" pitchFamily="34" charset="-120"/>
              </a:rPr>
              <a:t>A</a:t>
            </a:r>
            <a:endParaRPr lang="en-GB" sz="2000" dirty="0">
              <a:solidFill>
                <a:schemeClr val="tx1"/>
              </a:solidFill>
              <a:latin typeface="微軟正黑體" pitchFamily="34" charset="-120"/>
              <a:ea typeface="微軟正黑體" pitchFamily="34" charset="-120"/>
            </a:endParaRPr>
          </a:p>
        </p:txBody>
      </p:sp>
      <p:sp>
        <p:nvSpPr>
          <p:cNvPr id="21" name="矩形 20"/>
          <p:cNvSpPr/>
          <p:nvPr/>
        </p:nvSpPr>
        <p:spPr>
          <a:xfrm>
            <a:off x="2390658" y="4225120"/>
            <a:ext cx="7531171" cy="14867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6982691" y="1584026"/>
            <a:ext cx="1801092" cy="51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0" y="1214694"/>
            <a:ext cx="12191999" cy="2966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tx1">
                    <a:lumMod val="50000"/>
                    <a:lumOff val="50000"/>
                  </a:schemeClr>
                </a:solidFill>
              </a:rPr>
              <a:t>Welcome National Good University</a:t>
            </a:r>
            <a:endParaRPr lang="zh-TW" altLang="en-US" dirty="0">
              <a:solidFill>
                <a:schemeClr val="tx1">
                  <a:lumMod val="50000"/>
                  <a:lumOff val="50000"/>
                </a:schemeClr>
              </a:solidFill>
            </a:endParaRPr>
          </a:p>
        </p:txBody>
      </p:sp>
      <p:sp>
        <p:nvSpPr>
          <p:cNvPr id="23" name="TextBox 10">
            <a:extLst>
              <a:ext uri="{FF2B5EF4-FFF2-40B4-BE49-F238E27FC236}">
                <a16:creationId xmlns:a16="http://schemas.microsoft.com/office/drawing/2014/main" xmlns="" id="{B5156545-A7A8-184C-AF58-44E9E18F290D}"/>
              </a:ext>
            </a:extLst>
          </p:cNvPr>
          <p:cNvSpPr txBox="1"/>
          <p:nvPr/>
        </p:nvSpPr>
        <p:spPr>
          <a:xfrm>
            <a:off x="6982692" y="1214694"/>
            <a:ext cx="1801092" cy="369332"/>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TW" dirty="0" smtClean="0">
                <a:solidFill>
                  <a:schemeClr val="tx1"/>
                </a:solidFill>
                <a:latin typeface="微軟正黑體" pitchFamily="34" charset="-120"/>
                <a:ea typeface="微軟正黑體" pitchFamily="34" charset="-120"/>
              </a:rPr>
              <a:t>B</a:t>
            </a:r>
            <a:endParaRPr lang="en-GB" altLang="zh-TW" dirty="0" smtClean="0">
              <a:solidFill>
                <a:schemeClr val="tx1"/>
              </a:solidFill>
              <a:latin typeface="微軟正黑體" pitchFamily="34" charset="-120"/>
              <a:ea typeface="微軟正黑體" pitchFamily="34" charset="-120"/>
            </a:endParaRPr>
          </a:p>
        </p:txBody>
      </p:sp>
      <p:sp>
        <p:nvSpPr>
          <p:cNvPr id="24" name="矩形 23"/>
          <p:cNvSpPr/>
          <p:nvPr/>
        </p:nvSpPr>
        <p:spPr>
          <a:xfrm>
            <a:off x="8783783" y="1584026"/>
            <a:ext cx="1314374" cy="51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10098157" y="1584026"/>
            <a:ext cx="2093842" cy="51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TextBox 10">
            <a:extLst>
              <a:ext uri="{FF2B5EF4-FFF2-40B4-BE49-F238E27FC236}">
                <a16:creationId xmlns:a16="http://schemas.microsoft.com/office/drawing/2014/main" xmlns="" id="{B5156545-A7A8-184C-AF58-44E9E18F290D}"/>
              </a:ext>
            </a:extLst>
          </p:cNvPr>
          <p:cNvSpPr txBox="1"/>
          <p:nvPr/>
        </p:nvSpPr>
        <p:spPr>
          <a:xfrm>
            <a:off x="8783784" y="1214694"/>
            <a:ext cx="1314373" cy="369332"/>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TW" dirty="0" smtClean="0">
                <a:solidFill>
                  <a:schemeClr val="tx1"/>
                </a:solidFill>
                <a:latin typeface="微軟正黑體" pitchFamily="34" charset="-120"/>
                <a:ea typeface="微軟正黑體" pitchFamily="34" charset="-120"/>
              </a:rPr>
              <a:t>C</a:t>
            </a:r>
            <a:endParaRPr lang="en-GB" altLang="zh-TW" dirty="0" smtClean="0">
              <a:solidFill>
                <a:schemeClr val="tx1"/>
              </a:solidFill>
              <a:latin typeface="微軟正黑體" pitchFamily="34" charset="-120"/>
              <a:ea typeface="微軟正黑體" pitchFamily="34" charset="-120"/>
            </a:endParaRPr>
          </a:p>
        </p:txBody>
      </p:sp>
      <p:sp>
        <p:nvSpPr>
          <p:cNvPr id="27" name="TextBox 10">
            <a:extLst>
              <a:ext uri="{FF2B5EF4-FFF2-40B4-BE49-F238E27FC236}">
                <a16:creationId xmlns:a16="http://schemas.microsoft.com/office/drawing/2014/main" xmlns="" id="{B5156545-A7A8-184C-AF58-44E9E18F290D}"/>
              </a:ext>
            </a:extLst>
          </p:cNvPr>
          <p:cNvSpPr txBox="1"/>
          <p:nvPr/>
        </p:nvSpPr>
        <p:spPr>
          <a:xfrm>
            <a:off x="10098155" y="1214694"/>
            <a:ext cx="2093844" cy="369332"/>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TW" dirty="0" smtClean="0">
                <a:solidFill>
                  <a:schemeClr val="tx1"/>
                </a:solidFill>
                <a:latin typeface="微軟正黑體" pitchFamily="34" charset="-120"/>
                <a:ea typeface="微軟正黑體" pitchFamily="34" charset="-120"/>
              </a:rPr>
              <a:t>D</a:t>
            </a:r>
            <a:endParaRPr lang="en-GB" altLang="zh-TW" dirty="0" smtClean="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2"/>
          <a:stretch>
            <a:fillRect/>
          </a:stretch>
        </p:blipFill>
        <p:spPr>
          <a:xfrm>
            <a:off x="0" y="0"/>
            <a:ext cx="12192000" cy="6858000"/>
          </a:xfrm>
          <a:prstGeom prst="rect">
            <a:avLst/>
          </a:prstGeom>
        </p:spPr>
      </p:pic>
      <p:sp>
        <p:nvSpPr>
          <p:cNvPr id="7" name="Subtitle 2">
            <a:extLst>
              <a:ext uri="{FF2B5EF4-FFF2-40B4-BE49-F238E27FC236}">
                <a16:creationId xmlns:a16="http://schemas.microsoft.com/office/drawing/2014/main" xmlns="" id="{EC26EA36-C769-2D4D-898A-0AE6E60F267A}"/>
              </a:ext>
            </a:extLst>
          </p:cNvPr>
          <p:cNvSpPr txBox="1">
            <a:spLocks/>
          </p:cNvSpPr>
          <p:nvPr/>
        </p:nvSpPr>
        <p:spPr>
          <a:xfrm>
            <a:off x="554803" y="1388146"/>
            <a:ext cx="11113735" cy="4354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pPr>
            <a:endParaRPr lang="en-US" sz="1600" dirty="0">
              <a:solidFill>
                <a:schemeClr val="bg2">
                  <a:lumMod val="50000"/>
                </a:schemeClr>
              </a:solidFill>
              <a:latin typeface="Verdana" charset="0"/>
              <a:ea typeface="Verdana" charset="0"/>
              <a:cs typeface="Verdana" charset="0"/>
            </a:endParaRPr>
          </a:p>
          <a:p>
            <a:pPr algn="l">
              <a:lnSpc>
                <a:spcPct val="100000"/>
              </a:lnSpc>
            </a:pPr>
            <a:endParaRPr lang="en-US" sz="1600" dirty="0">
              <a:solidFill>
                <a:schemeClr val="bg2">
                  <a:lumMod val="50000"/>
                </a:schemeClr>
              </a:solidFill>
              <a:latin typeface="Verdana" charset="0"/>
              <a:ea typeface="Verdana" charset="0"/>
              <a:cs typeface="Verdana" charset="0"/>
            </a:endParaRPr>
          </a:p>
        </p:txBody>
      </p:sp>
      <p:sp>
        <p:nvSpPr>
          <p:cNvPr id="11" name="TextBox 10">
            <a:extLst>
              <a:ext uri="{FF2B5EF4-FFF2-40B4-BE49-F238E27FC236}">
                <a16:creationId xmlns:a16="http://schemas.microsoft.com/office/drawing/2014/main" xmlns="" id="{78737E71-74C6-4DF4-A057-26FC29EB2A37}"/>
              </a:ext>
            </a:extLst>
          </p:cNvPr>
          <p:cNvSpPr txBox="1"/>
          <p:nvPr/>
        </p:nvSpPr>
        <p:spPr>
          <a:xfrm>
            <a:off x="114278" y="2038081"/>
            <a:ext cx="4582274" cy="1384995"/>
          </a:xfrm>
          <a:prstGeom prst="rect">
            <a:avLst/>
          </a:prstGeom>
          <a:noFill/>
        </p:spPr>
        <p:txBody>
          <a:bodyPr wrap="square" rtlCol="0">
            <a:spAutoFit/>
          </a:bodyPr>
          <a:lstStyle/>
          <a:p>
            <a:pPr marL="285750" indent="-285750"/>
            <a:endParaRPr lang="en-GB" sz="1600" dirty="0">
              <a:latin typeface="微軟正黑體" pitchFamily="34" charset="-120"/>
              <a:ea typeface="微軟正黑體" pitchFamily="34" charset="-120"/>
            </a:endParaRPr>
          </a:p>
          <a:p>
            <a:pPr>
              <a:buFont typeface="Wingdings" pitchFamily="2" charset="2"/>
              <a:buChar char="Ø"/>
            </a:pPr>
            <a:endParaRPr lang="en-GB" sz="1600" dirty="0">
              <a:latin typeface="微軟正黑體" pitchFamily="34" charset="-120"/>
              <a:ea typeface="微軟正黑體" pitchFamily="34" charset="-120"/>
            </a:endParaRPr>
          </a:p>
          <a:p>
            <a:pPr marL="285750" indent="-285750">
              <a:buFont typeface="Wingdings" pitchFamily="2" charset="2"/>
              <a:buChar char="Ø"/>
            </a:pPr>
            <a:endParaRPr lang="en-GB" sz="1600" dirty="0">
              <a:latin typeface="微軟正黑體" pitchFamily="34" charset="-120"/>
              <a:ea typeface="微軟正黑體" pitchFamily="34" charset="-120"/>
            </a:endParaRPr>
          </a:p>
          <a:p>
            <a:pPr lvl="1">
              <a:buFont typeface="Wingdings" pitchFamily="2" charset="2"/>
              <a:buChar char="Ø"/>
            </a:pPr>
            <a:endParaRPr lang="en-GB" dirty="0">
              <a:latin typeface="微軟正黑體" pitchFamily="34" charset="-120"/>
              <a:ea typeface="微軟正黑體" pitchFamily="34" charset="-120"/>
            </a:endParaRPr>
          </a:p>
          <a:p>
            <a:pPr marL="742950" lvl="1" indent="-285750">
              <a:buFont typeface="Wingdings" pitchFamily="2" charset="2"/>
              <a:buChar char="Ø"/>
            </a:pPr>
            <a:endParaRPr lang="en-GB" dirty="0">
              <a:latin typeface="微軟正黑體" pitchFamily="34" charset="-120"/>
              <a:ea typeface="微軟正黑體" pitchFamily="34" charset="-120"/>
            </a:endParaRPr>
          </a:p>
        </p:txBody>
      </p:sp>
      <p:pic>
        <p:nvPicPr>
          <p:cNvPr id="8" name="Shape 777"/>
          <p:cNvPicPr preferRelativeResize="0"/>
          <p:nvPr/>
        </p:nvPicPr>
        <p:blipFill rotWithShape="1">
          <a:blip r:embed="rId3">
            <a:alphaModFix/>
          </a:blip>
          <a:srcRect/>
          <a:stretch/>
        </p:blipFill>
        <p:spPr>
          <a:xfrm>
            <a:off x="2616846" y="1388146"/>
            <a:ext cx="6924720" cy="3423165"/>
          </a:xfrm>
          <a:prstGeom prst="rect">
            <a:avLst/>
          </a:prstGeom>
          <a:noFill/>
          <a:ln>
            <a:noFill/>
          </a:ln>
        </p:spPr>
      </p:pic>
    </p:spTree>
    <p:extLst>
      <p:ext uri="{BB962C8B-B14F-4D97-AF65-F5344CB8AC3E}">
        <p14:creationId xmlns:p14="http://schemas.microsoft.com/office/powerpoint/2010/main" xmlns="" val="2774353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2"/>
          <a:stretch>
            <a:fillRect/>
          </a:stretch>
        </p:blipFill>
        <p:spPr>
          <a:xfrm>
            <a:off x="0" y="0"/>
            <a:ext cx="12192000" cy="6858000"/>
          </a:xfrm>
          <a:prstGeom prst="rect">
            <a:avLst/>
          </a:prstGeom>
        </p:spPr>
      </p:pic>
      <p:sp>
        <p:nvSpPr>
          <p:cNvPr id="7" name="Subtitle 2">
            <a:extLst>
              <a:ext uri="{FF2B5EF4-FFF2-40B4-BE49-F238E27FC236}">
                <a16:creationId xmlns:a16="http://schemas.microsoft.com/office/drawing/2014/main" xmlns="" id="{EC26EA36-C769-2D4D-898A-0AE6E60F267A}"/>
              </a:ext>
            </a:extLst>
          </p:cNvPr>
          <p:cNvSpPr txBox="1">
            <a:spLocks/>
          </p:cNvSpPr>
          <p:nvPr/>
        </p:nvSpPr>
        <p:spPr>
          <a:xfrm>
            <a:off x="554803" y="1388146"/>
            <a:ext cx="11113735" cy="4354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pPr>
            <a:endParaRPr lang="en-US" sz="1600" dirty="0">
              <a:solidFill>
                <a:schemeClr val="bg2">
                  <a:lumMod val="50000"/>
                </a:schemeClr>
              </a:solidFill>
              <a:latin typeface="Verdana" charset="0"/>
              <a:ea typeface="Verdana" charset="0"/>
              <a:cs typeface="Verdana" charset="0"/>
            </a:endParaRPr>
          </a:p>
          <a:p>
            <a:pPr algn="l">
              <a:lnSpc>
                <a:spcPct val="100000"/>
              </a:lnSpc>
            </a:pPr>
            <a:endParaRPr lang="en-US" sz="1600" dirty="0">
              <a:solidFill>
                <a:schemeClr val="bg2">
                  <a:lumMod val="50000"/>
                </a:schemeClr>
              </a:solidFill>
              <a:latin typeface="Verdana" charset="0"/>
              <a:ea typeface="Verdana" charset="0"/>
              <a:cs typeface="Verdana" charset="0"/>
            </a:endParaRPr>
          </a:p>
        </p:txBody>
      </p:sp>
      <p:sp>
        <p:nvSpPr>
          <p:cNvPr id="11" name="TextBox 10">
            <a:extLst>
              <a:ext uri="{FF2B5EF4-FFF2-40B4-BE49-F238E27FC236}">
                <a16:creationId xmlns:a16="http://schemas.microsoft.com/office/drawing/2014/main" xmlns="" id="{78737E71-74C6-4DF4-A057-26FC29EB2A37}"/>
              </a:ext>
            </a:extLst>
          </p:cNvPr>
          <p:cNvSpPr txBox="1"/>
          <p:nvPr/>
        </p:nvSpPr>
        <p:spPr>
          <a:xfrm>
            <a:off x="114278" y="2038081"/>
            <a:ext cx="4582274" cy="1384995"/>
          </a:xfrm>
          <a:prstGeom prst="rect">
            <a:avLst/>
          </a:prstGeom>
          <a:noFill/>
        </p:spPr>
        <p:txBody>
          <a:bodyPr wrap="square" rtlCol="0">
            <a:spAutoFit/>
          </a:bodyPr>
          <a:lstStyle/>
          <a:p>
            <a:pPr marL="285750" indent="-285750"/>
            <a:endParaRPr lang="en-GB" sz="1600" dirty="0">
              <a:latin typeface="微軟正黑體" pitchFamily="34" charset="-120"/>
              <a:ea typeface="微軟正黑體" pitchFamily="34" charset="-120"/>
            </a:endParaRPr>
          </a:p>
          <a:p>
            <a:pPr>
              <a:buFont typeface="Wingdings" pitchFamily="2" charset="2"/>
              <a:buChar char="Ø"/>
            </a:pPr>
            <a:endParaRPr lang="en-GB" sz="1600" dirty="0">
              <a:latin typeface="微軟正黑體" pitchFamily="34" charset="-120"/>
              <a:ea typeface="微軟正黑體" pitchFamily="34" charset="-120"/>
            </a:endParaRPr>
          </a:p>
          <a:p>
            <a:pPr marL="285750" indent="-285750">
              <a:buFont typeface="Wingdings" pitchFamily="2" charset="2"/>
              <a:buChar char="Ø"/>
            </a:pPr>
            <a:endParaRPr lang="en-GB" sz="1600" dirty="0">
              <a:latin typeface="微軟正黑體" pitchFamily="34" charset="-120"/>
              <a:ea typeface="微軟正黑體" pitchFamily="34" charset="-120"/>
            </a:endParaRPr>
          </a:p>
          <a:p>
            <a:pPr lvl="1">
              <a:buFont typeface="Wingdings" pitchFamily="2" charset="2"/>
              <a:buChar char="Ø"/>
            </a:pPr>
            <a:endParaRPr lang="en-GB" dirty="0">
              <a:latin typeface="微軟正黑體" pitchFamily="34" charset="-120"/>
              <a:ea typeface="微軟正黑體" pitchFamily="34" charset="-120"/>
            </a:endParaRPr>
          </a:p>
          <a:p>
            <a:pPr marL="742950" lvl="1" indent="-285750">
              <a:buFont typeface="Wingdings" pitchFamily="2" charset="2"/>
              <a:buChar char="Ø"/>
            </a:pPr>
            <a:endParaRPr lang="en-GB" dirty="0">
              <a:latin typeface="微軟正黑體" pitchFamily="34" charset="-120"/>
              <a:ea typeface="微軟正黑體" pitchFamily="34" charset="-120"/>
            </a:endParaRPr>
          </a:p>
        </p:txBody>
      </p:sp>
      <p:pic>
        <p:nvPicPr>
          <p:cNvPr id="15363" name="Picture 3"/>
          <p:cNvPicPr>
            <a:picLocks noChangeAspect="1" noChangeArrowheads="1"/>
          </p:cNvPicPr>
          <p:nvPr/>
        </p:nvPicPr>
        <p:blipFill>
          <a:blip r:embed="rId3"/>
          <a:srcRect/>
          <a:stretch>
            <a:fillRect/>
          </a:stretch>
        </p:blipFill>
        <p:spPr bwMode="auto">
          <a:xfrm>
            <a:off x="-104776" y="0"/>
            <a:ext cx="12296776" cy="2133600"/>
          </a:xfrm>
          <a:prstGeom prst="rect">
            <a:avLst/>
          </a:prstGeom>
          <a:noFill/>
          <a:ln w="9525">
            <a:noFill/>
            <a:miter lim="800000"/>
            <a:headEnd/>
            <a:tailEnd/>
          </a:ln>
        </p:spPr>
      </p:pic>
      <p:pic>
        <p:nvPicPr>
          <p:cNvPr id="10" name="圖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278" y="5213395"/>
            <a:ext cx="4855287" cy="1058442"/>
          </a:xfrm>
          <a:prstGeom prst="rect">
            <a:avLst/>
          </a:prstGeom>
        </p:spPr>
      </p:pic>
      <p:sp>
        <p:nvSpPr>
          <p:cNvPr id="13" name="Title 1">
            <a:extLst>
              <a:ext uri="{FF2B5EF4-FFF2-40B4-BE49-F238E27FC236}">
                <a16:creationId xmlns:a16="http://schemas.microsoft.com/office/drawing/2014/main" xmlns="" id="{9750D0E1-2FDC-D548-8251-F891692A5740}"/>
              </a:ext>
            </a:extLst>
          </p:cNvPr>
          <p:cNvSpPr txBox="1">
            <a:spLocks/>
          </p:cNvSpPr>
          <p:nvPr/>
        </p:nvSpPr>
        <p:spPr>
          <a:xfrm>
            <a:off x="2317531" y="2584173"/>
            <a:ext cx="7693571" cy="1550721"/>
          </a:xfrm>
          <a:prstGeom prst="rect">
            <a:avLst/>
          </a:prstGeom>
          <a:solidFill>
            <a:srgbClr val="009999"/>
          </a:solidFill>
          <a:effectLst>
            <a:reflection blurRad="6350" stA="50000" endA="300" endPos="38500" dist="5080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9600" dirty="0" smtClean="0">
                <a:solidFill>
                  <a:schemeClr val="bg1"/>
                </a:solidFill>
                <a:latin typeface="微軟正黑體" pitchFamily="34" charset="-120"/>
                <a:ea typeface="微軟正黑體" pitchFamily="34" charset="-120"/>
              </a:rPr>
              <a:t>Thank you</a:t>
            </a:r>
            <a:endParaRPr lang="en-GB" altLang="en-US" sz="96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2774353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pPr eaLnBrk="1" hangingPunct="1"/>
            <a:r>
              <a:rPr lang="en-GB" altLang="en-US" sz="4800" dirty="0">
                <a:solidFill>
                  <a:srgbClr val="007178"/>
                </a:solidFill>
                <a:latin typeface="微軟正黑體" pitchFamily="34" charset="-120"/>
              </a:rPr>
              <a:t>Emerald </a:t>
            </a:r>
            <a:r>
              <a:rPr lang="zh-TW" altLang="en-US" sz="4800" dirty="0">
                <a:solidFill>
                  <a:srgbClr val="007178"/>
                </a:solidFill>
                <a:latin typeface="微軟正黑體" pitchFamily="34" charset="-120"/>
              </a:rPr>
              <a:t>出版品</a:t>
            </a:r>
            <a:endParaRPr lang="en-US" altLang="en-US" sz="4800" dirty="0">
              <a:solidFill>
                <a:srgbClr val="007178"/>
              </a:solidFill>
              <a:latin typeface="微軟正黑體" pitchFamily="34" charset="-120"/>
            </a:endParaRPr>
          </a:p>
        </p:txBody>
      </p:sp>
      <p:sp>
        <p:nvSpPr>
          <p:cNvPr id="8" name="六邊形 7"/>
          <p:cNvSpPr/>
          <p:nvPr/>
        </p:nvSpPr>
        <p:spPr>
          <a:xfrm>
            <a:off x="2117450" y="2170872"/>
            <a:ext cx="2368826" cy="204332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smtClean="0">
                <a:solidFill>
                  <a:schemeClr val="tx1"/>
                </a:solidFill>
                <a:latin typeface="微軟正黑體" pitchFamily="34" charset="-120"/>
                <a:ea typeface="微軟正黑體" pitchFamily="34" charset="-120"/>
              </a:rPr>
              <a:t>電子書</a:t>
            </a:r>
            <a:endParaRPr lang="en-US" altLang="zh-TW" sz="2400" dirty="0" smtClean="0">
              <a:solidFill>
                <a:schemeClr val="tx1"/>
              </a:solidFill>
              <a:latin typeface="微軟正黑體" pitchFamily="34" charset="-120"/>
              <a:ea typeface="微軟正黑體" pitchFamily="34" charset="-120"/>
            </a:endParaRPr>
          </a:p>
          <a:p>
            <a:pPr algn="ctr"/>
            <a:r>
              <a:rPr lang="en-US" altLang="zh-TW" sz="2400" dirty="0" smtClean="0">
                <a:solidFill>
                  <a:schemeClr val="tx1"/>
                </a:solidFill>
                <a:latin typeface="微軟正黑體" pitchFamily="34" charset="-120"/>
                <a:ea typeface="微軟正黑體" pitchFamily="34" charset="-120"/>
              </a:rPr>
              <a:t>E-books</a:t>
            </a:r>
            <a:endParaRPr lang="zh-TW" altLang="en-US" sz="2400" dirty="0">
              <a:solidFill>
                <a:schemeClr val="tx1"/>
              </a:solidFill>
              <a:latin typeface="微軟正黑體" pitchFamily="34" charset="-120"/>
              <a:ea typeface="微軟正黑體" pitchFamily="34" charset="-120"/>
            </a:endParaRPr>
          </a:p>
        </p:txBody>
      </p:sp>
      <p:sp>
        <p:nvSpPr>
          <p:cNvPr id="9" name="六邊形 8"/>
          <p:cNvSpPr/>
          <p:nvPr/>
        </p:nvSpPr>
        <p:spPr>
          <a:xfrm>
            <a:off x="5105400" y="2170872"/>
            <a:ext cx="2368826" cy="204332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300" dirty="0" smtClean="0">
                <a:solidFill>
                  <a:schemeClr val="tx1"/>
                </a:solidFill>
                <a:latin typeface="微軟正黑體" pitchFamily="34" charset="-120"/>
                <a:ea typeface="微軟正黑體" pitchFamily="34" charset="-120"/>
              </a:rPr>
              <a:t>電子期刊</a:t>
            </a:r>
            <a:endParaRPr lang="en-US" altLang="zh-TW" sz="2300" dirty="0" smtClean="0">
              <a:solidFill>
                <a:schemeClr val="tx1"/>
              </a:solidFill>
              <a:latin typeface="微軟正黑體" pitchFamily="34" charset="-120"/>
              <a:ea typeface="微軟正黑體" pitchFamily="34" charset="-120"/>
            </a:endParaRPr>
          </a:p>
          <a:p>
            <a:pPr algn="ctr"/>
            <a:r>
              <a:rPr lang="en-US" altLang="zh-TW" sz="2300" dirty="0" smtClean="0">
                <a:solidFill>
                  <a:schemeClr val="tx1"/>
                </a:solidFill>
                <a:latin typeface="微軟正黑體" pitchFamily="34" charset="-120"/>
                <a:ea typeface="微軟正黑體" pitchFamily="34" charset="-120"/>
              </a:rPr>
              <a:t>E-Journals</a:t>
            </a:r>
            <a:endParaRPr lang="zh-TW" altLang="en-US" sz="2300" dirty="0" smtClean="0">
              <a:solidFill>
                <a:schemeClr val="tx1"/>
              </a:solidFill>
              <a:latin typeface="微軟正黑體" pitchFamily="34" charset="-120"/>
              <a:ea typeface="微軟正黑體" pitchFamily="34" charset="-120"/>
            </a:endParaRPr>
          </a:p>
        </p:txBody>
      </p:sp>
      <p:sp>
        <p:nvSpPr>
          <p:cNvPr id="10" name="六邊形 9"/>
          <p:cNvSpPr/>
          <p:nvPr/>
        </p:nvSpPr>
        <p:spPr>
          <a:xfrm>
            <a:off x="8126896" y="2170872"/>
            <a:ext cx="2368826" cy="2043320"/>
          </a:xfrm>
          <a:prstGeom prst="hexag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微軟正黑體" pitchFamily="34" charset="-120"/>
                <a:ea typeface="微軟正黑體" pitchFamily="34" charset="-120"/>
              </a:rPr>
              <a:t>個案研究</a:t>
            </a:r>
            <a:endParaRPr lang="en-US" altLang="zh-TW" sz="2400" dirty="0" smtClean="0">
              <a:solidFill>
                <a:schemeClr val="tx1"/>
              </a:solidFill>
              <a:latin typeface="微軟正黑體" pitchFamily="34" charset="-120"/>
              <a:ea typeface="微軟正黑體" pitchFamily="34" charset="-120"/>
            </a:endParaRPr>
          </a:p>
          <a:p>
            <a:pPr algn="ctr"/>
            <a:r>
              <a:rPr lang="en-US" altLang="zh-TW" sz="2400" dirty="0" smtClean="0">
                <a:solidFill>
                  <a:schemeClr val="tx1"/>
                </a:solidFill>
                <a:latin typeface="微軟正黑體" pitchFamily="34" charset="-120"/>
                <a:ea typeface="微軟正黑體" pitchFamily="34" charset="-120"/>
              </a:rPr>
              <a:t>Case Studies</a:t>
            </a:r>
            <a:endParaRPr lang="zh-TW" altLang="en-US" sz="2400" dirty="0">
              <a:solidFill>
                <a:schemeClr val="tx1"/>
              </a:solidFill>
              <a:latin typeface="微軟正黑體" pitchFamily="34" charset="-120"/>
              <a:ea typeface="微軟正黑體" pitchFamily="34" charset="-120"/>
            </a:endParaRPr>
          </a:p>
        </p:txBody>
      </p:sp>
      <p:sp>
        <p:nvSpPr>
          <p:cNvPr id="11" name="文字方塊 10"/>
          <p:cNvSpPr txBox="1"/>
          <p:nvPr/>
        </p:nvSpPr>
        <p:spPr>
          <a:xfrm>
            <a:off x="2928730" y="5639880"/>
            <a:ext cx="5724940" cy="461665"/>
          </a:xfrm>
          <a:prstGeom prst="rect">
            <a:avLst/>
          </a:prstGeom>
          <a:noFill/>
        </p:spPr>
        <p:txBody>
          <a:bodyPr wrap="square" rtlCol="0">
            <a:spAutoFit/>
          </a:bodyPr>
          <a:lstStyle/>
          <a:p>
            <a:r>
              <a:rPr lang="en-US" altLang="zh-TW" sz="2400" dirty="0" smtClean="0">
                <a:latin typeface="微軟正黑體" pitchFamily="34" charset="-120"/>
                <a:ea typeface="微軟正黑體" pitchFamily="34" charset="-120"/>
                <a:hlinkClick r:id="rId4"/>
              </a:rPr>
              <a:t>https://www.emerald.com/insight/</a:t>
            </a:r>
            <a:endParaRPr lang="zh-TW" altLang="en-US" sz="2400" dirty="0">
              <a:latin typeface="微軟正黑體" pitchFamily="34" charset="-120"/>
              <a:ea typeface="微軟正黑體" pitchFamily="34" charset="-120"/>
            </a:endParaRPr>
          </a:p>
        </p:txBody>
      </p:sp>
      <p:pic>
        <p:nvPicPr>
          <p:cNvPr id="2052" name="Picture 4"/>
          <p:cNvPicPr>
            <a:picLocks noChangeAspect="1" noChangeArrowheads="1"/>
          </p:cNvPicPr>
          <p:nvPr/>
        </p:nvPicPr>
        <p:blipFill>
          <a:blip r:embed="rId5"/>
          <a:srcRect/>
          <a:stretch>
            <a:fillRect/>
          </a:stretch>
        </p:blipFill>
        <p:spPr bwMode="auto">
          <a:xfrm>
            <a:off x="838200" y="4666916"/>
            <a:ext cx="1920323" cy="1434629"/>
          </a:xfrm>
          <a:prstGeom prst="rect">
            <a:avLst/>
          </a:prstGeom>
          <a:noFill/>
          <a:ln w="9525">
            <a:noFill/>
            <a:miter lim="800000"/>
            <a:headEnd/>
            <a:tailEnd/>
          </a:ln>
        </p:spPr>
      </p:pic>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361122" y="261334"/>
            <a:ext cx="10515600" cy="1325563"/>
          </a:xfrm>
        </p:spPr>
        <p:txBody>
          <a:bodyPr/>
          <a:lstStyle/>
          <a:p>
            <a:r>
              <a:rPr lang="en-GB" altLang="en-US" sz="4800" dirty="0" smtClean="0">
                <a:solidFill>
                  <a:srgbClr val="007178"/>
                </a:solidFill>
                <a:latin typeface="微軟正黑體" pitchFamily="34" charset="-120"/>
                <a:ea typeface="微軟正黑體" pitchFamily="34" charset="-120"/>
              </a:rPr>
              <a:t>Emerald </a:t>
            </a:r>
            <a:r>
              <a:rPr lang="en-US" altLang="en-US" sz="4800" dirty="0" smtClean="0">
                <a:solidFill>
                  <a:srgbClr val="007178"/>
                </a:solidFill>
                <a:latin typeface="微軟正黑體" pitchFamily="34" charset="-120"/>
                <a:ea typeface="微軟正黑體" pitchFamily="34" charset="-120"/>
              </a:rPr>
              <a:t>Subject</a:t>
            </a:r>
            <a:endParaRPr lang="en-US" altLang="en-US" sz="4800" dirty="0">
              <a:solidFill>
                <a:srgbClr val="007178"/>
              </a:solidFill>
              <a:latin typeface="微軟正黑體" pitchFamily="34" charset="-120"/>
            </a:endParaRPr>
          </a:p>
        </p:txBody>
      </p:sp>
      <p:pic>
        <p:nvPicPr>
          <p:cNvPr id="7" name="Picture 12">
            <a:extLst>
              <a:ext uri="{FF2B5EF4-FFF2-40B4-BE49-F238E27FC236}">
                <a16:creationId xmlns="" xmlns:a16="http://schemas.microsoft.com/office/drawing/2014/main" id="{044CE3D9-A1DC-4BD6-8E67-56571BC93195}"/>
              </a:ext>
            </a:extLst>
          </p:cNvPr>
          <p:cNvPicPr>
            <a:picLocks noChangeAspect="1"/>
          </p:cNvPicPr>
          <p:nvPr/>
        </p:nvPicPr>
        <p:blipFill rotWithShape="1">
          <a:blip r:embed="rId4"/>
          <a:srcRect b="671"/>
          <a:stretch/>
        </p:blipFill>
        <p:spPr>
          <a:xfrm>
            <a:off x="92990" y="1586897"/>
            <a:ext cx="12099010" cy="3839993"/>
          </a:xfrm>
          <a:prstGeom prst="rect">
            <a:avLst/>
          </a:prstGeom>
        </p:spPr>
      </p:pic>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361122" y="261334"/>
            <a:ext cx="10515600" cy="1325563"/>
          </a:xfrm>
        </p:spPr>
        <p:txBody>
          <a:bodyPr/>
          <a:lstStyle/>
          <a:p>
            <a:r>
              <a:rPr lang="en-GB" altLang="en-US" sz="4800" dirty="0" smtClean="0">
                <a:solidFill>
                  <a:srgbClr val="007178"/>
                </a:solidFill>
                <a:latin typeface="微軟正黑體" pitchFamily="34" charset="-120"/>
                <a:ea typeface="微軟正黑體" pitchFamily="34" charset="-120"/>
              </a:rPr>
              <a:t>Emerald </a:t>
            </a:r>
            <a:r>
              <a:rPr lang="zh-TW" altLang="en-US" sz="4800" dirty="0" smtClean="0">
                <a:solidFill>
                  <a:srgbClr val="007178"/>
                </a:solidFill>
                <a:latin typeface="微軟正黑體" pitchFamily="34" charset="-120"/>
                <a:ea typeface="微軟正黑體" pitchFamily="34" charset="-120"/>
              </a:rPr>
              <a:t>精選閱讀</a:t>
            </a:r>
            <a:endParaRPr lang="en-US" altLang="en-US" sz="4800" dirty="0">
              <a:solidFill>
                <a:srgbClr val="007178"/>
              </a:solidFill>
              <a:latin typeface="微軟正黑體" pitchFamily="34" charset="-120"/>
            </a:endParaRPr>
          </a:p>
        </p:txBody>
      </p:sp>
      <p:sp>
        <p:nvSpPr>
          <p:cNvPr id="14" name="圓角矩形 13"/>
          <p:cNvSpPr/>
          <p:nvPr/>
        </p:nvSpPr>
        <p:spPr>
          <a:xfrm>
            <a:off x="198783" y="1586897"/>
            <a:ext cx="11688418" cy="412479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586409" y="1934817"/>
            <a:ext cx="11035747" cy="3484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9395792" y="2874025"/>
            <a:ext cx="2226365" cy="1661993"/>
          </a:xfrm>
          <a:prstGeom prst="rect">
            <a:avLst/>
          </a:prstGeom>
        </p:spPr>
        <p:txBody>
          <a:bodyPr wrap="square">
            <a:spAutoFit/>
          </a:bodyPr>
          <a:lstStyle/>
          <a:p>
            <a:r>
              <a:rPr lang="en" altLang="zh-TW" sz="1400" dirty="0" smtClean="0"/>
              <a:t>Special Social Groups, Social Factors and Disparities in Health and Health Care</a:t>
            </a:r>
            <a:br>
              <a:rPr lang="en" altLang="zh-TW" sz="1400" dirty="0" smtClean="0"/>
            </a:br>
            <a:r>
              <a:rPr lang="zh-TW" altLang="en-US" sz="1400" dirty="0" smtClean="0"/>
              <a:t>特殊社會群體，社會因素和衛生保健方面的差距</a:t>
            </a:r>
            <a:r>
              <a:rPr lang="en" altLang="zh-TW" dirty="0" smtClean="0"/>
              <a:t/>
            </a:r>
            <a:br>
              <a:rPr lang="en" altLang="zh-TW" dirty="0" smtClean="0"/>
            </a:br>
            <a:endParaRPr lang="zh-TW" altLang="en-US" dirty="0"/>
          </a:p>
        </p:txBody>
      </p:sp>
      <p:sp>
        <p:nvSpPr>
          <p:cNvPr id="15" name="矩形 14"/>
          <p:cNvSpPr/>
          <p:nvPr/>
        </p:nvSpPr>
        <p:spPr>
          <a:xfrm>
            <a:off x="5237922" y="5711687"/>
            <a:ext cx="1646372" cy="477078"/>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4392885" y="5882110"/>
            <a:ext cx="3253619" cy="613309"/>
          </a:xfrm>
          <a:prstGeom prst="ellipse">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內容版面配置區 3">
            <a:extLst>
              <a:ext uri="{FF2B5EF4-FFF2-40B4-BE49-F238E27FC236}">
                <a16:creationId xmlns:a16="http://schemas.microsoft.com/office/drawing/2014/main" xmlns="" id="{4825C101-5264-734A-99BE-5F46930F4119}"/>
              </a:ext>
            </a:extLst>
          </p:cNvPr>
          <p:cNvPicPr>
            <a:picLocks noChangeAspect="1"/>
          </p:cNvPicPr>
          <p:nvPr/>
        </p:nvPicPr>
        <p:blipFill>
          <a:blip r:embed="rId4"/>
          <a:stretch>
            <a:fillRect/>
          </a:stretch>
        </p:blipFill>
        <p:spPr>
          <a:xfrm>
            <a:off x="7838283" y="2345636"/>
            <a:ext cx="1557509" cy="2190382"/>
          </a:xfrm>
          <a:prstGeom prst="rect">
            <a:avLst/>
          </a:prstGeom>
          <a:ln>
            <a:noFill/>
          </a:ln>
          <a:effectLst>
            <a:reflection blurRad="6350" stA="50000" endA="300" endPos="38500" dist="50800" dir="5400000" sy="-100000" algn="bl" rotWithShape="0"/>
          </a:effectLst>
        </p:spPr>
      </p:pic>
      <p:pic>
        <p:nvPicPr>
          <p:cNvPr id="8" name="內容版面配置區 3">
            <a:extLst>
              <a:ext uri="{FF2B5EF4-FFF2-40B4-BE49-F238E27FC236}">
                <a16:creationId xmlns:a16="http://schemas.microsoft.com/office/drawing/2014/main" xmlns="" id="{6666CCC2-2DEC-5543-A5B7-3B970689BA95}"/>
              </a:ext>
            </a:extLst>
          </p:cNvPr>
          <p:cNvPicPr>
            <a:picLocks noChangeAspect="1"/>
          </p:cNvPicPr>
          <p:nvPr/>
        </p:nvPicPr>
        <p:blipFill>
          <a:blip r:embed="rId5"/>
          <a:stretch>
            <a:fillRect/>
          </a:stretch>
        </p:blipFill>
        <p:spPr>
          <a:xfrm>
            <a:off x="4776651" y="2345636"/>
            <a:ext cx="1557509" cy="2190382"/>
          </a:xfrm>
          <a:prstGeom prst="rect">
            <a:avLst/>
          </a:prstGeom>
          <a:effectLst>
            <a:reflection blurRad="6350" stA="50000" endA="300" endPos="38500" dist="50800" dir="5400000" sy="-100000" algn="bl" rotWithShape="0"/>
          </a:effectLst>
        </p:spPr>
      </p:pic>
      <p:pic>
        <p:nvPicPr>
          <p:cNvPr id="5" name="內容版面配置區 3">
            <a:extLst>
              <a:ext uri="{FF2B5EF4-FFF2-40B4-BE49-F238E27FC236}">
                <a16:creationId xmlns:a16="http://schemas.microsoft.com/office/drawing/2014/main" xmlns="" id="{021899CE-6264-2646-A40F-2D061E358086}"/>
              </a:ext>
            </a:extLst>
          </p:cNvPr>
          <p:cNvPicPr>
            <a:picLocks noGrp="1" noChangeAspect="1"/>
          </p:cNvPicPr>
          <p:nvPr>
            <p:ph idx="1"/>
          </p:nvPr>
        </p:nvPicPr>
        <p:blipFill>
          <a:blip r:embed="rId6"/>
          <a:stretch>
            <a:fillRect/>
          </a:stretch>
        </p:blipFill>
        <p:spPr>
          <a:xfrm>
            <a:off x="788125" y="2345636"/>
            <a:ext cx="1557509" cy="2190382"/>
          </a:xfrm>
          <a:prstGeom prst="rect">
            <a:avLst/>
          </a:prstGeom>
          <a:ln w="3175">
            <a:noFill/>
          </a:ln>
          <a:effectLst>
            <a:reflection blurRad="6350" stA="50000" endA="300" endPos="38500" dist="50800" dir="5400000" sy="-100000" algn="bl" rotWithShape="0"/>
          </a:effectLst>
        </p:spPr>
      </p:pic>
      <p:sp>
        <p:nvSpPr>
          <p:cNvPr id="11" name="文字方塊 10"/>
          <p:cNvSpPr txBox="1"/>
          <p:nvPr/>
        </p:nvSpPr>
        <p:spPr>
          <a:xfrm>
            <a:off x="2345635" y="3193774"/>
            <a:ext cx="2431016" cy="954107"/>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 altLang="zh-TW" sz="1400" dirty="0" smtClean="0">
                <a:solidFill>
                  <a:schemeClr val="tx1"/>
                </a:solidFill>
              </a:rPr>
              <a:t>International Best Practices in Health Care Management</a:t>
            </a:r>
            <a:br>
              <a:rPr lang="en" altLang="zh-TW" sz="1400" dirty="0" smtClean="0">
                <a:solidFill>
                  <a:schemeClr val="tx1"/>
                </a:solidFill>
              </a:rPr>
            </a:br>
            <a:r>
              <a:rPr lang="zh-TW" altLang="en-US" sz="1400" dirty="0" smtClean="0">
                <a:solidFill>
                  <a:schemeClr val="tx1"/>
                </a:solidFill>
              </a:rPr>
              <a:t>國際衛生保健管理最佳實踐</a:t>
            </a:r>
            <a:endParaRPr lang="zh-TW" altLang="en-US" sz="1400" dirty="0">
              <a:solidFill>
                <a:schemeClr val="tx1"/>
              </a:solidFill>
            </a:endParaRPr>
          </a:p>
        </p:txBody>
      </p:sp>
      <p:sp>
        <p:nvSpPr>
          <p:cNvPr id="18" name="橢圓 17"/>
          <p:cNvSpPr/>
          <p:nvPr/>
        </p:nvSpPr>
        <p:spPr>
          <a:xfrm flipH="1" flipV="1">
            <a:off x="10740739" y="5659790"/>
            <a:ext cx="271966" cy="518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矩形 11"/>
          <p:cNvSpPr/>
          <p:nvPr/>
        </p:nvSpPr>
        <p:spPr>
          <a:xfrm>
            <a:off x="6334160" y="3193774"/>
            <a:ext cx="1723162" cy="738664"/>
          </a:xfrm>
          <a:prstGeom prst="rect">
            <a:avLst/>
          </a:prstGeom>
        </p:spPr>
        <p:txBody>
          <a:bodyPr wrap="square">
            <a:spAutoFit/>
          </a:bodyPr>
          <a:lstStyle/>
          <a:p>
            <a:r>
              <a:rPr lang="en" altLang="zh-TW" sz="1400" dirty="0" smtClean="0"/>
              <a:t>Research in Economic History</a:t>
            </a:r>
            <a:br>
              <a:rPr lang="en" altLang="zh-TW" sz="1400" dirty="0" smtClean="0"/>
            </a:br>
            <a:r>
              <a:rPr lang="zh-TW" altLang="en-US" sz="1400" dirty="0" smtClean="0"/>
              <a:t>經濟史研究</a:t>
            </a:r>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9DCA2-6B0A-0A4D-85FA-B3FA5927D6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F4482F2-8848-C045-A430-72B899DEF3B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1D600F7C-ED5C-524F-B082-D34C2F193E6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9750D0E1-2FDC-D548-8251-F891692A5740}"/>
              </a:ext>
            </a:extLst>
          </p:cNvPr>
          <p:cNvSpPr txBox="1">
            <a:spLocks/>
          </p:cNvSpPr>
          <p:nvPr/>
        </p:nvSpPr>
        <p:spPr>
          <a:xfrm>
            <a:off x="554804" y="379057"/>
            <a:ext cx="10113196" cy="769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TW" sz="4800" b="1" dirty="0" smtClean="0">
                <a:solidFill>
                  <a:srgbClr val="007178"/>
                </a:solidFill>
                <a:effectLst>
                  <a:outerShdw blurRad="31750" dist="25400" dir="5400000" algn="tl" rotWithShape="0">
                    <a:srgbClr val="000000">
                      <a:alpha val="25000"/>
                    </a:srgbClr>
                  </a:outerShdw>
                </a:effectLst>
                <a:latin typeface="微軟正黑體" pitchFamily="34" charset="-120"/>
              </a:rPr>
              <a:t>Emerald</a:t>
            </a:r>
            <a:r>
              <a:rPr lang="zh-TW" altLang="en-US" sz="4800" b="1" dirty="0" smtClean="0">
                <a:solidFill>
                  <a:srgbClr val="007178"/>
                </a:solidFill>
                <a:effectLst>
                  <a:outerShdw blurRad="31750" dist="25400" dir="5400000" algn="tl" rotWithShape="0">
                    <a:srgbClr val="000000">
                      <a:alpha val="25000"/>
                    </a:srgbClr>
                  </a:outerShdw>
                </a:effectLst>
                <a:latin typeface="微軟正黑體" pitchFamily="34" charset="-120"/>
              </a:rPr>
              <a:t>平台介紹</a:t>
            </a:r>
            <a:endParaRPr lang="en-GB" altLang="en-US" sz="4800" b="1" dirty="0">
              <a:solidFill>
                <a:srgbClr val="007178"/>
              </a:solidFill>
              <a:effectLst>
                <a:outerShdw blurRad="31750" dist="25400" dir="5400000" algn="tl" rotWithShape="0">
                  <a:srgbClr val="000000">
                    <a:alpha val="25000"/>
                  </a:srgbClr>
                </a:outerShdw>
              </a:effectLst>
              <a:latin typeface="微軟正黑體" pitchFamily="34" charset="-120"/>
            </a:endParaRPr>
          </a:p>
        </p:txBody>
      </p:sp>
      <p:pic>
        <p:nvPicPr>
          <p:cNvPr id="8195" name="Picture 3"/>
          <p:cNvPicPr>
            <a:picLocks noChangeAspect="1" noChangeArrowheads="1"/>
          </p:cNvPicPr>
          <p:nvPr/>
        </p:nvPicPr>
        <p:blipFill>
          <a:blip r:embed="rId4"/>
          <a:srcRect/>
          <a:stretch>
            <a:fillRect/>
          </a:stretch>
        </p:blipFill>
        <p:spPr bwMode="auto">
          <a:xfrm>
            <a:off x="0" y="1511344"/>
            <a:ext cx="12191999" cy="4200525"/>
          </a:xfrm>
          <a:prstGeom prst="rect">
            <a:avLst/>
          </a:prstGeom>
          <a:noFill/>
          <a:ln w="9525">
            <a:noFill/>
            <a:miter lim="800000"/>
            <a:headEnd/>
            <a:tailEnd/>
          </a:ln>
        </p:spPr>
      </p:pic>
      <p:sp>
        <p:nvSpPr>
          <p:cNvPr id="18" name="TextBox 10">
            <a:extLst>
              <a:ext uri="{FF2B5EF4-FFF2-40B4-BE49-F238E27FC236}">
                <a16:creationId xmlns:a16="http://schemas.microsoft.com/office/drawing/2014/main" xmlns="" id="{B5156545-A7A8-184C-AF58-44E9E18F290D}"/>
              </a:ext>
            </a:extLst>
          </p:cNvPr>
          <p:cNvSpPr txBox="1"/>
          <p:nvPr/>
        </p:nvSpPr>
        <p:spPr>
          <a:xfrm>
            <a:off x="2390658" y="3811662"/>
            <a:ext cx="1315930" cy="400110"/>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zh-TW" sz="2000" dirty="0" smtClean="0">
                <a:solidFill>
                  <a:schemeClr val="tx1"/>
                </a:solidFill>
                <a:latin typeface="微軟正黑體" pitchFamily="34" charset="-120"/>
                <a:ea typeface="微軟正黑體" pitchFamily="34" charset="-120"/>
              </a:rPr>
              <a:t>1.</a:t>
            </a:r>
            <a:r>
              <a:rPr lang="zh-TW" altLang="en-US" sz="2000" dirty="0" smtClean="0">
                <a:solidFill>
                  <a:schemeClr val="tx1"/>
                </a:solidFill>
                <a:latin typeface="微軟正黑體" pitchFamily="34" charset="-120"/>
                <a:ea typeface="微軟正黑體" pitchFamily="34" charset="-120"/>
              </a:rPr>
              <a:t>檢索框</a:t>
            </a:r>
            <a:endParaRPr lang="en-GB" sz="2000" dirty="0">
              <a:solidFill>
                <a:schemeClr val="tx1"/>
              </a:solidFill>
              <a:latin typeface="微軟正黑體" pitchFamily="34" charset="-120"/>
              <a:ea typeface="微軟正黑體" pitchFamily="34" charset="-120"/>
            </a:endParaRPr>
          </a:p>
        </p:txBody>
      </p:sp>
      <p:sp>
        <p:nvSpPr>
          <p:cNvPr id="21" name="矩形 20"/>
          <p:cNvSpPr/>
          <p:nvPr/>
        </p:nvSpPr>
        <p:spPr>
          <a:xfrm>
            <a:off x="2390658" y="4225120"/>
            <a:ext cx="7531171" cy="14867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6982691" y="1584026"/>
            <a:ext cx="1801092" cy="51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0" y="1214694"/>
            <a:ext cx="12191999" cy="2966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tx1">
                    <a:lumMod val="50000"/>
                    <a:lumOff val="50000"/>
                  </a:schemeClr>
                </a:solidFill>
              </a:rPr>
              <a:t>Welcome National Good University</a:t>
            </a:r>
            <a:endParaRPr lang="zh-TW" altLang="en-US" dirty="0">
              <a:solidFill>
                <a:schemeClr val="tx1">
                  <a:lumMod val="50000"/>
                  <a:lumOff val="50000"/>
                </a:schemeClr>
              </a:solidFill>
            </a:endParaRPr>
          </a:p>
        </p:txBody>
      </p:sp>
      <p:sp>
        <p:nvSpPr>
          <p:cNvPr id="23" name="TextBox 10">
            <a:extLst>
              <a:ext uri="{FF2B5EF4-FFF2-40B4-BE49-F238E27FC236}">
                <a16:creationId xmlns:a16="http://schemas.microsoft.com/office/drawing/2014/main" xmlns="" id="{B5156545-A7A8-184C-AF58-44E9E18F290D}"/>
              </a:ext>
            </a:extLst>
          </p:cNvPr>
          <p:cNvSpPr txBox="1"/>
          <p:nvPr/>
        </p:nvSpPr>
        <p:spPr>
          <a:xfrm>
            <a:off x="6982692" y="1214694"/>
            <a:ext cx="1801092" cy="369332"/>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zh-TW" dirty="0" smtClean="0">
                <a:solidFill>
                  <a:schemeClr val="tx1"/>
                </a:solidFill>
                <a:latin typeface="微軟正黑體" pitchFamily="34" charset="-120"/>
                <a:ea typeface="微軟正黑體" pitchFamily="34" charset="-120"/>
              </a:rPr>
              <a:t>2.</a:t>
            </a:r>
            <a:r>
              <a:rPr lang="zh-TW" altLang="en-US" dirty="0" smtClean="0">
                <a:solidFill>
                  <a:schemeClr val="tx1"/>
                </a:solidFill>
                <a:latin typeface="微軟正黑體" pitchFamily="34" charset="-120"/>
                <a:ea typeface="微軟正黑體" pitchFamily="34" charset="-120"/>
              </a:rPr>
              <a:t>平台收錄內容</a:t>
            </a:r>
            <a:endParaRPr lang="en-GB" altLang="zh-TW" dirty="0" smtClean="0">
              <a:solidFill>
                <a:schemeClr val="tx1"/>
              </a:solidFill>
              <a:latin typeface="微軟正黑體" pitchFamily="34" charset="-120"/>
              <a:ea typeface="微軟正黑體" pitchFamily="34" charset="-120"/>
            </a:endParaRPr>
          </a:p>
        </p:txBody>
      </p:sp>
      <p:sp>
        <p:nvSpPr>
          <p:cNvPr id="24" name="矩形 23"/>
          <p:cNvSpPr/>
          <p:nvPr/>
        </p:nvSpPr>
        <p:spPr>
          <a:xfrm>
            <a:off x="8783783" y="1584026"/>
            <a:ext cx="1694280" cy="51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10478063" y="1584026"/>
            <a:ext cx="1713936" cy="51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TextBox 10">
            <a:extLst>
              <a:ext uri="{FF2B5EF4-FFF2-40B4-BE49-F238E27FC236}">
                <a16:creationId xmlns:a16="http://schemas.microsoft.com/office/drawing/2014/main" xmlns="" id="{B5156545-A7A8-184C-AF58-44E9E18F290D}"/>
              </a:ext>
            </a:extLst>
          </p:cNvPr>
          <p:cNvSpPr txBox="1"/>
          <p:nvPr/>
        </p:nvSpPr>
        <p:spPr>
          <a:xfrm>
            <a:off x="8783784" y="1214694"/>
            <a:ext cx="1694279" cy="338554"/>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zh-TW" sz="1600" dirty="0" smtClean="0">
                <a:solidFill>
                  <a:schemeClr val="tx1"/>
                </a:solidFill>
                <a:latin typeface="微軟正黑體" pitchFamily="34" charset="-120"/>
                <a:ea typeface="微軟正黑體" pitchFamily="34" charset="-120"/>
              </a:rPr>
              <a:t>3.</a:t>
            </a:r>
            <a:r>
              <a:rPr lang="zh-TW" altLang="en-US" sz="1600" dirty="0" smtClean="0">
                <a:solidFill>
                  <a:schemeClr val="tx1"/>
                </a:solidFill>
                <a:latin typeface="微軟正黑體" pitchFamily="34" charset="-120"/>
                <a:ea typeface="微軟正黑體" pitchFamily="34" charset="-120"/>
              </a:rPr>
              <a:t>學校訂購內容</a:t>
            </a:r>
            <a:endParaRPr lang="en-GB" altLang="zh-TW" sz="1600" dirty="0" smtClean="0">
              <a:solidFill>
                <a:schemeClr val="tx1"/>
              </a:solidFill>
              <a:latin typeface="微軟正黑體" pitchFamily="34" charset="-120"/>
              <a:ea typeface="微軟正黑體" pitchFamily="34" charset="-120"/>
            </a:endParaRPr>
          </a:p>
        </p:txBody>
      </p:sp>
      <p:sp>
        <p:nvSpPr>
          <p:cNvPr id="27" name="TextBox 10">
            <a:extLst>
              <a:ext uri="{FF2B5EF4-FFF2-40B4-BE49-F238E27FC236}">
                <a16:creationId xmlns:a16="http://schemas.microsoft.com/office/drawing/2014/main" xmlns="" id="{B5156545-A7A8-184C-AF58-44E9E18F290D}"/>
              </a:ext>
            </a:extLst>
          </p:cNvPr>
          <p:cNvSpPr txBox="1"/>
          <p:nvPr/>
        </p:nvSpPr>
        <p:spPr>
          <a:xfrm>
            <a:off x="10478063" y="1214694"/>
            <a:ext cx="1713936" cy="369332"/>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TW" dirty="0" smtClean="0">
                <a:solidFill>
                  <a:schemeClr val="tx1"/>
                </a:solidFill>
                <a:latin typeface="微軟正黑體" pitchFamily="34" charset="-120"/>
                <a:ea typeface="微軟正黑體" pitchFamily="34" charset="-120"/>
              </a:rPr>
              <a:t>4.</a:t>
            </a:r>
            <a:r>
              <a:rPr lang="zh-TW" altLang="en-US" dirty="0" smtClean="0">
                <a:solidFill>
                  <a:schemeClr val="tx1"/>
                </a:solidFill>
                <a:latin typeface="微軟正黑體" pitchFamily="34" charset="-120"/>
                <a:ea typeface="微軟正黑體" pitchFamily="34" charset="-120"/>
              </a:rPr>
              <a:t>註冊／登入</a:t>
            </a:r>
            <a:endParaRPr lang="en-GB" altLang="zh-TW" dirty="0" smtClean="0">
              <a:solidFill>
                <a:schemeClr val="tx1"/>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5"/>
          <a:srcRect/>
          <a:stretch>
            <a:fillRect/>
          </a:stretch>
        </p:blipFill>
        <p:spPr bwMode="auto">
          <a:xfrm>
            <a:off x="-186695" y="2158538"/>
            <a:ext cx="12611100" cy="476250"/>
          </a:xfrm>
          <a:prstGeom prst="rect">
            <a:avLst/>
          </a:prstGeom>
          <a:noFill/>
          <a:ln w="9525">
            <a:noFill/>
            <a:miter lim="800000"/>
            <a:headEnd/>
            <a:tailEnd/>
          </a:ln>
        </p:spPr>
      </p:pic>
      <p:sp>
        <p:nvSpPr>
          <p:cNvPr id="29" name="向右箭號 28"/>
          <p:cNvSpPr/>
          <p:nvPr/>
        </p:nvSpPr>
        <p:spPr>
          <a:xfrm rot="14361603">
            <a:off x="9251992" y="2385065"/>
            <a:ext cx="1339673" cy="4994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2084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pPr eaLnBrk="1" hangingPunct="1"/>
            <a:r>
              <a:rPr lang="en-US" altLang="zh-TW" sz="4800" dirty="0" smtClean="0">
                <a:solidFill>
                  <a:srgbClr val="007178"/>
                </a:solidFill>
                <a:latin typeface="微軟正黑體" pitchFamily="34" charset="-120"/>
              </a:rPr>
              <a:t>My Product</a:t>
            </a:r>
            <a:endParaRPr lang="en-US" altLang="en-US" sz="4800" dirty="0">
              <a:solidFill>
                <a:srgbClr val="007178"/>
              </a:solidFill>
              <a:latin typeface="微軟正黑體" pitchFamily="34" charset="-120"/>
            </a:endParaRPr>
          </a:p>
        </p:txBody>
      </p:sp>
      <p:sp>
        <p:nvSpPr>
          <p:cNvPr id="7" name="矩形 6"/>
          <p:cNvSpPr/>
          <p:nvPr/>
        </p:nvSpPr>
        <p:spPr>
          <a:xfrm>
            <a:off x="1" y="1586897"/>
            <a:ext cx="12191999" cy="2966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chemeClr val="tx1">
                    <a:lumMod val="50000"/>
                    <a:lumOff val="50000"/>
                  </a:schemeClr>
                </a:solidFill>
              </a:rPr>
              <a:t>Welcome National Good University</a:t>
            </a:r>
            <a:endParaRPr lang="zh-TW" altLang="en-US" sz="1600" dirty="0">
              <a:solidFill>
                <a:schemeClr val="tx1">
                  <a:lumMod val="50000"/>
                  <a:lumOff val="50000"/>
                </a:schemeClr>
              </a:solidFill>
            </a:endParaRPr>
          </a:p>
        </p:txBody>
      </p:sp>
      <p:pic>
        <p:nvPicPr>
          <p:cNvPr id="7171" name="Picture 3"/>
          <p:cNvPicPr>
            <a:picLocks noChangeAspect="1" noChangeArrowheads="1"/>
          </p:cNvPicPr>
          <p:nvPr/>
        </p:nvPicPr>
        <p:blipFill>
          <a:blip r:embed="rId4"/>
          <a:srcRect/>
          <a:stretch>
            <a:fillRect/>
          </a:stretch>
        </p:blipFill>
        <p:spPr bwMode="auto">
          <a:xfrm>
            <a:off x="0" y="2042574"/>
            <a:ext cx="12192000" cy="1058436"/>
          </a:xfrm>
          <a:prstGeom prst="rect">
            <a:avLst/>
          </a:prstGeom>
          <a:noFill/>
          <a:ln w="9525">
            <a:noFill/>
            <a:miter lim="800000"/>
            <a:headEnd/>
            <a:tailEnd/>
          </a:ln>
        </p:spPr>
      </p:pic>
      <p:sp>
        <p:nvSpPr>
          <p:cNvPr id="8" name="矩形 7"/>
          <p:cNvSpPr/>
          <p:nvPr/>
        </p:nvSpPr>
        <p:spPr>
          <a:xfrm>
            <a:off x="2064326" y="3429000"/>
            <a:ext cx="3036409" cy="369332"/>
          </a:xfrm>
          <a:prstGeom prst="rect">
            <a:avLst/>
          </a:prstGeom>
        </p:spPr>
        <p:txBody>
          <a:bodyPr wrap="none">
            <a:spAutoFit/>
          </a:bodyPr>
          <a:lstStyle/>
          <a:p>
            <a:r>
              <a:rPr lang="en-US" altLang="zh-TW" b="1" dirty="0" smtClean="0">
                <a:latin typeface="微軟正黑體" pitchFamily="34" charset="-120"/>
                <a:ea typeface="微軟正黑體" pitchFamily="34" charset="-120"/>
              </a:rPr>
              <a:t>National Good  University</a:t>
            </a:r>
          </a:p>
        </p:txBody>
      </p:sp>
      <p:pic>
        <p:nvPicPr>
          <p:cNvPr id="7172" name="Picture 4"/>
          <p:cNvPicPr>
            <a:picLocks noChangeAspect="1" noChangeArrowheads="1"/>
          </p:cNvPicPr>
          <p:nvPr/>
        </p:nvPicPr>
        <p:blipFill>
          <a:blip r:embed="rId5"/>
          <a:srcRect/>
          <a:stretch>
            <a:fillRect/>
          </a:stretch>
        </p:blipFill>
        <p:spPr bwMode="auto">
          <a:xfrm>
            <a:off x="2064326" y="3798332"/>
            <a:ext cx="6390561" cy="1902233"/>
          </a:xfrm>
          <a:prstGeom prst="rect">
            <a:avLst/>
          </a:prstGeom>
          <a:noFill/>
          <a:ln w="9525">
            <a:noFill/>
            <a:miter lim="800000"/>
            <a:headEnd/>
            <a:tailEnd/>
          </a:ln>
        </p:spPr>
      </p:pic>
      <p:sp>
        <p:nvSpPr>
          <p:cNvPr id="10" name="矩形 9"/>
          <p:cNvSpPr/>
          <p:nvPr/>
        </p:nvSpPr>
        <p:spPr>
          <a:xfrm>
            <a:off x="5100735" y="3798332"/>
            <a:ext cx="1020418" cy="203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336818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285F89B2-A2A6-F345-BFA5-F5FB5F9018BB}"/>
              </a:ext>
            </a:extLst>
          </p:cNvPr>
          <p:cNvPicPr>
            <a:picLocks noChangeAspect="1"/>
          </p:cNvPicPr>
          <p:nvPr/>
        </p:nvPicPr>
        <p:blipFill>
          <a:blip r:embed="rId3"/>
          <a:stretch>
            <a:fillRect/>
          </a:stretch>
        </p:blipFill>
        <p:spPr>
          <a:xfrm>
            <a:off x="0" y="0"/>
            <a:ext cx="12192000" cy="6858000"/>
          </a:xfrm>
          <a:prstGeom prst="rect">
            <a:avLst/>
          </a:prstGeom>
        </p:spPr>
      </p:pic>
      <p:sp>
        <p:nvSpPr>
          <p:cNvPr id="6147" name="Rectangle 2"/>
          <p:cNvSpPr>
            <a:spLocks noGrp="1" noChangeArrowheads="1"/>
          </p:cNvSpPr>
          <p:nvPr>
            <p:ph type="title"/>
          </p:nvPr>
        </p:nvSpPr>
        <p:spPr>
          <a:xfrm>
            <a:off x="838200" y="261334"/>
            <a:ext cx="10515600" cy="1325563"/>
          </a:xfrm>
        </p:spPr>
        <p:txBody>
          <a:bodyPr/>
          <a:lstStyle/>
          <a:p>
            <a:pPr eaLnBrk="1" hangingPunct="1"/>
            <a:r>
              <a:rPr lang="en-US" altLang="zh-TW" sz="4800" dirty="0" smtClean="0">
                <a:solidFill>
                  <a:srgbClr val="007178"/>
                </a:solidFill>
                <a:latin typeface="微軟正黑體" pitchFamily="34" charset="-120"/>
              </a:rPr>
              <a:t>My Product</a:t>
            </a:r>
            <a:endParaRPr lang="en-US" altLang="en-US" sz="4800" dirty="0">
              <a:solidFill>
                <a:srgbClr val="007178"/>
              </a:solidFill>
              <a:latin typeface="微軟正黑體" pitchFamily="34" charset="-120"/>
            </a:endParaRPr>
          </a:p>
        </p:txBody>
      </p:sp>
      <p:sp>
        <p:nvSpPr>
          <p:cNvPr id="7" name="矩形 6"/>
          <p:cNvSpPr/>
          <p:nvPr/>
        </p:nvSpPr>
        <p:spPr>
          <a:xfrm>
            <a:off x="1" y="1586897"/>
            <a:ext cx="12191999" cy="2966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chemeClr val="tx1">
                    <a:lumMod val="50000"/>
                    <a:lumOff val="50000"/>
                  </a:schemeClr>
                </a:solidFill>
              </a:rPr>
              <a:t>Welcome National Good University</a:t>
            </a:r>
            <a:endParaRPr lang="zh-TW" altLang="en-US" sz="1600" dirty="0">
              <a:solidFill>
                <a:schemeClr val="tx1">
                  <a:lumMod val="50000"/>
                  <a:lumOff val="50000"/>
                </a:schemeClr>
              </a:solidFill>
            </a:endParaRPr>
          </a:p>
        </p:txBody>
      </p:sp>
      <p:pic>
        <p:nvPicPr>
          <p:cNvPr id="9218" name="Picture 2"/>
          <p:cNvPicPr>
            <a:picLocks noChangeAspect="1" noChangeArrowheads="1"/>
          </p:cNvPicPr>
          <p:nvPr/>
        </p:nvPicPr>
        <p:blipFill>
          <a:blip r:embed="rId4"/>
          <a:srcRect/>
          <a:stretch>
            <a:fillRect/>
          </a:stretch>
        </p:blipFill>
        <p:spPr bwMode="auto">
          <a:xfrm>
            <a:off x="1" y="1883548"/>
            <a:ext cx="12191999" cy="2648695"/>
          </a:xfrm>
          <a:prstGeom prst="rect">
            <a:avLst/>
          </a:prstGeom>
          <a:noFill/>
          <a:ln w="9525">
            <a:noFill/>
            <a:miter lim="800000"/>
            <a:headEnd/>
            <a:tailEnd/>
          </a:ln>
        </p:spPr>
      </p:pic>
      <p:pic>
        <p:nvPicPr>
          <p:cNvPr id="9219" name="Picture 3"/>
          <p:cNvPicPr>
            <a:picLocks noChangeAspect="1" noChangeArrowheads="1"/>
          </p:cNvPicPr>
          <p:nvPr/>
        </p:nvPicPr>
        <p:blipFill>
          <a:blip r:embed="rId5"/>
          <a:srcRect/>
          <a:stretch>
            <a:fillRect/>
          </a:stretch>
        </p:blipFill>
        <p:spPr bwMode="auto">
          <a:xfrm>
            <a:off x="2" y="4837043"/>
            <a:ext cx="12191998" cy="1775792"/>
          </a:xfrm>
          <a:prstGeom prst="rect">
            <a:avLst/>
          </a:prstGeom>
          <a:noFill/>
          <a:ln w="9525">
            <a:noFill/>
            <a:miter lim="800000"/>
            <a:headEnd/>
            <a:tailEnd/>
          </a:ln>
        </p:spPr>
      </p:pic>
      <p:cxnSp>
        <p:nvCxnSpPr>
          <p:cNvPr id="11" name="直線單箭頭接點 10"/>
          <p:cNvCxnSpPr/>
          <p:nvPr/>
        </p:nvCxnSpPr>
        <p:spPr>
          <a:xfrm>
            <a:off x="1139687" y="3710609"/>
            <a:ext cx="0" cy="11264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08046" y="3334506"/>
            <a:ext cx="1260308" cy="376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838200" y="4837043"/>
            <a:ext cx="1260308" cy="376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33681833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自訂 5">
      <a:dk1>
        <a:srgbClr val="000000"/>
      </a:dk1>
      <a:lt1>
        <a:srgbClr val="FFFFFF"/>
      </a:lt1>
      <a:dk2>
        <a:srgbClr val="FFFFFF"/>
      </a:dk2>
      <a:lt2>
        <a:srgbClr val="000000"/>
      </a:lt2>
      <a:accent1>
        <a:srgbClr val="00843C"/>
      </a:accent1>
      <a:accent2>
        <a:srgbClr val="9CB084"/>
      </a:accent2>
      <a:accent3>
        <a:srgbClr val="6BB1C9"/>
      </a:accent3>
      <a:accent4>
        <a:srgbClr val="FFFFCB"/>
      </a:accent4>
      <a:accent5>
        <a:srgbClr val="3D8DA9"/>
      </a:accent5>
      <a:accent6>
        <a:srgbClr val="00843C"/>
      </a:accent6>
      <a:hlink>
        <a:srgbClr val="00843C"/>
      </a:hlink>
      <a:folHlink>
        <a:srgbClr val="058966"/>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3290</TotalTime>
  <Words>3620</Words>
  <Application>Microsoft Office PowerPoint</Application>
  <PresentationFormat>自訂</PresentationFormat>
  <Paragraphs>222</Paragraphs>
  <Slides>35</Slides>
  <Notes>26</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匯合</vt:lpstr>
      <vt:lpstr>投影片 1</vt:lpstr>
      <vt:lpstr>課程大綱</vt:lpstr>
      <vt:lpstr>Emerald Group Publishing</vt:lpstr>
      <vt:lpstr>Emerald 出版品</vt:lpstr>
      <vt:lpstr>Emerald Subject</vt:lpstr>
      <vt:lpstr>Emerald 精選閱讀</vt:lpstr>
      <vt:lpstr>投影片 7</vt:lpstr>
      <vt:lpstr>My Product</vt:lpstr>
      <vt:lpstr>My Product</vt:lpstr>
      <vt:lpstr>My Product</vt:lpstr>
      <vt:lpstr>基本檢索</vt:lpstr>
      <vt:lpstr>檢索結果Search Results</vt:lpstr>
      <vt:lpstr>View summary and detail</vt:lpstr>
      <vt:lpstr>View summary and detail</vt:lpstr>
      <vt:lpstr>檢索結果Search Results(縮小搜尋結果)</vt:lpstr>
      <vt:lpstr>全文內容 －HTML</vt:lpstr>
      <vt:lpstr>全文內容 －HTML</vt:lpstr>
      <vt:lpstr>全文內容 －PDF</vt:lpstr>
      <vt:lpstr>全文內容 －PDF</vt:lpstr>
      <vt:lpstr>內容相關資訊</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Morrall</dc:creator>
  <cp:lastModifiedBy>nb067</cp:lastModifiedBy>
  <cp:revision>114</cp:revision>
  <dcterms:created xsi:type="dcterms:W3CDTF">2019-06-11T09:36:29Z</dcterms:created>
  <dcterms:modified xsi:type="dcterms:W3CDTF">2020-07-29T01:47:52Z</dcterms:modified>
</cp:coreProperties>
</file>